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4"/>
  </p:sldMasterIdLst>
  <p:sldIdLst>
    <p:sldId id="256" r:id="rId5"/>
    <p:sldId id="257" r:id="rId6"/>
    <p:sldId id="258" r:id="rId7"/>
    <p:sldId id="273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1300" userDrawn="1">
          <p15:clr>
            <a:srgbClr val="A4A3A4"/>
          </p15:clr>
        </p15:guide>
        <p15:guide id="3" pos="63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935"/>
        <p:guide pos="1300"/>
        <p:guide pos="63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7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896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7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0667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2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23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45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69548"/>
            <a:ext cx="8911687" cy="1280890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359813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0473" y="461813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7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5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81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9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66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181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3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2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06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930400" y="2514600"/>
            <a:ext cx="10172699" cy="2616200"/>
          </a:xfrm>
        </p:spPr>
        <p:txBody>
          <a:bodyPr>
            <a:normAutofit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2063750" y="2726282"/>
            <a:ext cx="8056564" cy="662780"/>
          </a:xfrm>
        </p:spPr>
        <p:txBody>
          <a:bodyPr/>
          <a:lstStyle/>
          <a:p>
            <a:r>
              <a:rPr lang="pt-PT" dirty="0" smtClean="0"/>
              <a:t>Oficina em Família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05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J</a:t>
            </a:r>
            <a:r>
              <a:rPr lang="pt-PT" dirty="0" smtClean="0"/>
              <a:t>ogo prevenção </a:t>
            </a:r>
            <a:r>
              <a:rPr lang="pt-PT" dirty="0"/>
              <a:t>do risco de </a:t>
            </a:r>
            <a:r>
              <a:rPr lang="pt-PT" dirty="0" smtClean="0"/>
              <a:t>incêndio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2" y="1817572"/>
            <a:ext cx="7428021" cy="182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Situação 1</a:t>
            </a:r>
            <a:r>
              <a:rPr lang="pt-PT" b="1" dirty="0" smtClean="0"/>
              <a:t>:</a:t>
            </a:r>
            <a:r>
              <a:rPr lang="pt-PT" dirty="0" smtClean="0"/>
              <a:t> </a:t>
            </a:r>
          </a:p>
          <a:p>
            <a:r>
              <a:rPr lang="pt-PT" dirty="0" smtClean="0"/>
              <a:t>Estamos </a:t>
            </a:r>
            <a:r>
              <a:rPr lang="pt-PT" dirty="0"/>
              <a:t>no período de risco </a:t>
            </a:r>
            <a:r>
              <a:rPr lang="pt-PT" dirty="0"/>
              <a:t>de </a:t>
            </a:r>
            <a:r>
              <a:rPr lang="pt-PT" dirty="0" smtClean="0"/>
              <a:t>incêndio extremamente </a:t>
            </a:r>
            <a:r>
              <a:rPr lang="pt-PT" dirty="0"/>
              <a:t>elevado. </a:t>
            </a:r>
            <a:r>
              <a:rPr lang="pt-PT" dirty="0"/>
              <a:t>Preciso de cortar a vegetação nos meus terrenos, porque a lei assim obriga. Mas para fazer a limpeza </a:t>
            </a:r>
            <a:r>
              <a:rPr lang="pt-PT" dirty="0" smtClean="0"/>
              <a:t>necessito de </a:t>
            </a:r>
            <a:r>
              <a:rPr lang="pt-PT" dirty="0"/>
              <a:t>usar uma roçadora.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92" y="3642102"/>
            <a:ext cx="4863799" cy="324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J</a:t>
            </a:r>
            <a:r>
              <a:rPr lang="pt-PT" dirty="0" smtClean="0"/>
              <a:t>ogo prevenção </a:t>
            </a:r>
            <a:r>
              <a:rPr lang="pt-PT" dirty="0"/>
              <a:t>do risco de </a:t>
            </a:r>
            <a:r>
              <a:rPr lang="pt-PT" dirty="0" smtClean="0"/>
              <a:t>incêndio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2" y="1817572"/>
            <a:ext cx="7428021" cy="182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Situação </a:t>
            </a:r>
            <a:r>
              <a:rPr lang="pt-PT" b="1" dirty="0" smtClean="0"/>
              <a:t>2:</a:t>
            </a:r>
            <a:r>
              <a:rPr lang="pt-PT" dirty="0" smtClean="0"/>
              <a:t> </a:t>
            </a:r>
          </a:p>
          <a:p>
            <a:r>
              <a:rPr lang="pt-PT" dirty="0" smtClean="0"/>
              <a:t>Preciso </a:t>
            </a:r>
            <a:r>
              <a:rPr lang="pt-PT" dirty="0"/>
              <a:t>de armazenar a lenha para o inverno e o combustível para as máquinas.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0"/>
          <a:stretch/>
        </p:blipFill>
        <p:spPr>
          <a:xfrm>
            <a:off x="2494602" y="3642102"/>
            <a:ext cx="4854888" cy="32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J</a:t>
            </a:r>
            <a:r>
              <a:rPr lang="pt-PT" dirty="0" smtClean="0"/>
              <a:t>ogo prevenção </a:t>
            </a:r>
            <a:r>
              <a:rPr lang="pt-PT" dirty="0"/>
              <a:t>do risco de </a:t>
            </a:r>
            <a:r>
              <a:rPr lang="pt-PT" dirty="0" smtClean="0"/>
              <a:t>incêndio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2" y="1817572"/>
            <a:ext cx="7428021" cy="182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Situação </a:t>
            </a:r>
            <a:r>
              <a:rPr lang="pt-PT" b="1" dirty="0" smtClean="0"/>
              <a:t>3:</a:t>
            </a:r>
            <a:r>
              <a:rPr lang="pt-PT" dirty="0" smtClean="0"/>
              <a:t> </a:t>
            </a:r>
          </a:p>
          <a:p>
            <a:r>
              <a:rPr lang="pt-PT" dirty="0"/>
              <a:t>Possuo terrenos que não tem nenhuma </a:t>
            </a:r>
            <a:r>
              <a:rPr lang="pt-PT" dirty="0" smtClean="0"/>
              <a:t>cultura. Tenciono </a:t>
            </a:r>
            <a:r>
              <a:rPr lang="pt-PT" dirty="0"/>
              <a:t>plantar algumas espécies de árvores, no </a:t>
            </a:r>
            <a:r>
              <a:rPr lang="pt-PT" dirty="0" smtClean="0"/>
              <a:t>entanto, </a:t>
            </a:r>
            <a:r>
              <a:rPr lang="pt-PT" dirty="0"/>
              <a:t>estes terrenos têm povoações nas imediações.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5" b="7582"/>
          <a:stretch/>
        </p:blipFill>
        <p:spPr>
          <a:xfrm>
            <a:off x="2494601" y="3662198"/>
            <a:ext cx="4832029" cy="320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J</a:t>
            </a:r>
            <a:r>
              <a:rPr lang="pt-PT" dirty="0" smtClean="0"/>
              <a:t>ogo prevenção </a:t>
            </a:r>
            <a:r>
              <a:rPr lang="pt-PT" dirty="0"/>
              <a:t>do risco de </a:t>
            </a:r>
            <a:r>
              <a:rPr lang="pt-PT" dirty="0" smtClean="0"/>
              <a:t>incêndio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3" y="1817572"/>
            <a:ext cx="5704028" cy="182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Situação </a:t>
            </a:r>
            <a:r>
              <a:rPr lang="pt-PT" b="1" dirty="0" smtClean="0"/>
              <a:t>4:</a:t>
            </a:r>
            <a:r>
              <a:rPr lang="pt-PT" dirty="0" smtClean="0"/>
              <a:t> </a:t>
            </a:r>
          </a:p>
          <a:p>
            <a:r>
              <a:rPr lang="pt-PT" dirty="0" smtClean="0"/>
              <a:t>Preciso </a:t>
            </a:r>
            <a:r>
              <a:rPr lang="pt-PT" dirty="0"/>
              <a:t>de fazer uma queimada de sobrantes, e encontramo-nos no período crítico.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r="7518"/>
          <a:stretch/>
        </p:blipFill>
        <p:spPr>
          <a:xfrm>
            <a:off x="2443845" y="3643284"/>
            <a:ext cx="4809169" cy="32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J</a:t>
            </a:r>
            <a:r>
              <a:rPr lang="pt-PT" dirty="0" smtClean="0"/>
              <a:t>ogo prevenção </a:t>
            </a:r>
            <a:r>
              <a:rPr lang="pt-PT" dirty="0"/>
              <a:t>do risco de </a:t>
            </a:r>
            <a:r>
              <a:rPr lang="pt-PT" dirty="0" smtClean="0"/>
              <a:t>incêndio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3" y="1817572"/>
            <a:ext cx="5555437" cy="182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Situação </a:t>
            </a:r>
            <a:r>
              <a:rPr lang="pt-PT" b="1" dirty="0" smtClean="0"/>
              <a:t>5:</a:t>
            </a:r>
            <a:r>
              <a:rPr lang="pt-PT" dirty="0" smtClean="0"/>
              <a:t> </a:t>
            </a:r>
          </a:p>
          <a:p>
            <a:r>
              <a:rPr lang="pt-PT" dirty="0"/>
              <a:t>Vou fazer um piquenique com a família, </a:t>
            </a:r>
            <a:r>
              <a:rPr lang="pt-PT" dirty="0" smtClean="0"/>
              <a:t>  mas </a:t>
            </a:r>
            <a:r>
              <a:rPr lang="pt-PT" dirty="0"/>
              <a:t>o espaço não tem zona para </a:t>
            </a:r>
            <a:r>
              <a:rPr lang="pt-PT" dirty="0" smtClean="0"/>
              <a:t>churrasco.</a:t>
            </a:r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844" y="3642102"/>
            <a:ext cx="4809169" cy="401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dirty="0"/>
              <a:t>J</a:t>
            </a:r>
            <a:r>
              <a:rPr lang="pt-PT" dirty="0" smtClean="0"/>
              <a:t>ogo prevenção </a:t>
            </a:r>
            <a:r>
              <a:rPr lang="pt-PT" dirty="0"/>
              <a:t>do risco de </a:t>
            </a:r>
            <a:r>
              <a:rPr lang="pt-PT" dirty="0" smtClean="0"/>
              <a:t>incêndio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3" y="1817572"/>
            <a:ext cx="7932877" cy="1824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b="1" dirty="0"/>
              <a:t>Situação </a:t>
            </a:r>
            <a:r>
              <a:rPr lang="pt-PT" b="1" dirty="0" smtClean="0"/>
              <a:t>6:</a:t>
            </a:r>
            <a:r>
              <a:rPr lang="pt-PT" dirty="0" smtClean="0"/>
              <a:t> </a:t>
            </a:r>
          </a:p>
          <a:p>
            <a:r>
              <a:rPr lang="pt-PT" dirty="0"/>
              <a:t>Estamos em pleno período crítico, mas é a festa na minha aldeia fica numa zona rural, rodeada por floresta. Vou deitar foguetes porque é dia de comemoração? Vou arranjar alternativas ao fogo de </a:t>
            </a:r>
            <a:r>
              <a:rPr lang="pt-PT" dirty="0" smtClean="0"/>
              <a:t>artificio </a:t>
            </a:r>
            <a:r>
              <a:rPr lang="pt-PT" dirty="0"/>
              <a:t>para que tudo corra em </a:t>
            </a:r>
            <a:r>
              <a:rPr lang="pt-PT" dirty="0" smtClean="0"/>
              <a:t>segurança</a:t>
            </a:r>
            <a:r>
              <a:rPr lang="pt-PT" dirty="0"/>
              <a:t>?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2000" r="850" b="2601"/>
          <a:stretch/>
        </p:blipFill>
        <p:spPr>
          <a:xfrm>
            <a:off x="2443843" y="3642102"/>
            <a:ext cx="4809169" cy="35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Proteger </a:t>
            </a:r>
            <a:r>
              <a:rPr lang="pt-PT" sz="2000" dirty="0" smtClean="0">
                <a:solidFill>
                  <a:schemeClr val="tx1"/>
                </a:solidFill>
              </a:rPr>
              <a:t>os </a:t>
            </a:r>
            <a:r>
              <a:rPr lang="pt-PT" sz="2000" dirty="0" smtClean="0">
                <a:solidFill>
                  <a:schemeClr val="tx1"/>
                </a:solidFill>
              </a:rPr>
              <a:t>fogos – ICNF e GNR</a:t>
            </a:r>
            <a:endParaRPr lang="pt-PT" sz="2000" dirty="0">
              <a:solidFill>
                <a:schemeClr val="tx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1484313"/>
            <a:ext cx="3879849" cy="538285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895" y="1496287"/>
            <a:ext cx="3778998" cy="53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Proteger </a:t>
            </a:r>
            <a:r>
              <a:rPr lang="pt-PT" sz="2000" dirty="0" smtClean="0">
                <a:solidFill>
                  <a:schemeClr val="tx1"/>
                </a:solidFill>
              </a:rPr>
              <a:t>os </a:t>
            </a:r>
            <a:r>
              <a:rPr lang="pt-PT" sz="2000" dirty="0" smtClean="0">
                <a:solidFill>
                  <a:schemeClr val="tx1"/>
                </a:solidFill>
              </a:rPr>
              <a:t>fogos – ICNF e GNR</a:t>
            </a:r>
            <a:endParaRPr lang="pt-PT" sz="2000" dirty="0">
              <a:solidFill>
                <a:schemeClr val="tx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136" y="1484313"/>
            <a:ext cx="3812177" cy="537368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0" y="1484313"/>
            <a:ext cx="3827113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E agora vamos plantar!!!</a:t>
            </a:r>
            <a:endParaRPr lang="pt-PT" sz="20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75" y="1624600"/>
            <a:ext cx="8059038" cy="52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815" y="1484313"/>
            <a:ext cx="8062499" cy="5373687"/>
          </a:xfrm>
          <a:prstGeom prst="rect">
            <a:avLst/>
          </a:prstGeom>
        </p:spPr>
      </p:pic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3942" y="4451420"/>
            <a:ext cx="8063371" cy="2406580"/>
          </a:xfrm>
        </p:spPr>
        <p:txBody>
          <a:bodyPr/>
          <a:lstStyle/>
          <a:p>
            <a:r>
              <a:rPr lang="pt-PT" b="1" dirty="0" smtClean="0">
                <a:solidFill>
                  <a:schemeClr val="tx1"/>
                </a:solidFill>
              </a:rPr>
              <a:t>A </a:t>
            </a:r>
            <a:r>
              <a:rPr lang="pt-PT" b="1" dirty="0">
                <a:solidFill>
                  <a:schemeClr val="tx1"/>
                </a:solidFill>
              </a:rPr>
              <a:t>floresta ocupa cerca de um terço do território de Portugal </a:t>
            </a:r>
            <a:r>
              <a:rPr lang="pt-PT" b="1" dirty="0" smtClean="0">
                <a:solidFill>
                  <a:schemeClr val="tx1"/>
                </a:solidFill>
              </a:rPr>
              <a:t>continental. São 3 </a:t>
            </a:r>
            <a:r>
              <a:rPr lang="pt-PT" b="1" dirty="0">
                <a:solidFill>
                  <a:schemeClr val="tx1"/>
                </a:solidFill>
              </a:rPr>
              <a:t>mil milhões de </a:t>
            </a:r>
            <a:r>
              <a:rPr lang="pt-PT" b="1" dirty="0" smtClean="0">
                <a:solidFill>
                  <a:schemeClr val="tx1"/>
                </a:solidFill>
              </a:rPr>
              <a:t>hectares.</a:t>
            </a:r>
            <a:endParaRPr lang="pt-P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4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8" name="Marcador de Posição de Conteúdo 1"/>
          <p:cNvSpPr txBox="1">
            <a:spLocks/>
          </p:cNvSpPr>
          <p:nvPr/>
        </p:nvSpPr>
        <p:spPr>
          <a:xfrm>
            <a:off x="2061275" y="1038342"/>
            <a:ext cx="8074618" cy="445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Serviços de Ecossistema</a:t>
            </a:r>
            <a:endParaRPr lang="pt-PT" sz="2000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82" y="1484313"/>
            <a:ext cx="8060531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43" y="1484313"/>
            <a:ext cx="8058012" cy="5373687"/>
          </a:xfrm>
          <a:prstGeom prst="rect">
            <a:avLst/>
          </a:prstGeom>
        </p:spPr>
      </p:pic>
      <p:sp>
        <p:nvSpPr>
          <p:cNvPr id="8" name="Marcador de Posição de Conteúdo 1"/>
          <p:cNvSpPr txBox="1">
            <a:spLocks/>
          </p:cNvSpPr>
          <p:nvPr/>
        </p:nvSpPr>
        <p:spPr>
          <a:xfrm>
            <a:off x="2061275" y="1038342"/>
            <a:ext cx="8074618" cy="445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Existem vários tipos de floresta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70943" y="5842861"/>
            <a:ext cx="8059038" cy="387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63942" y="5842861"/>
            <a:ext cx="8063371" cy="101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Florestas de produção</a:t>
            </a:r>
          </a:p>
        </p:txBody>
      </p:sp>
    </p:spTree>
    <p:extLst>
      <p:ext uri="{BB962C8B-B14F-4D97-AF65-F5344CB8AC3E}">
        <p14:creationId xmlns:p14="http://schemas.microsoft.com/office/powerpoint/2010/main" val="32429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66" r="16805"/>
          <a:stretch/>
        </p:blipFill>
        <p:spPr>
          <a:xfrm>
            <a:off x="1499914" y="1496287"/>
            <a:ext cx="8620480" cy="5361713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8" name="Marcador de Posição de Conteúdo 1"/>
          <p:cNvSpPr txBox="1">
            <a:spLocks/>
          </p:cNvSpPr>
          <p:nvPr/>
        </p:nvSpPr>
        <p:spPr>
          <a:xfrm>
            <a:off x="2061275" y="1038342"/>
            <a:ext cx="8074618" cy="445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Existem vários tipos de floresta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070943" y="5842861"/>
            <a:ext cx="8059038" cy="387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70944" y="5842862"/>
            <a:ext cx="8049369" cy="1027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Florestas </a:t>
            </a:r>
            <a:r>
              <a:rPr lang="pt-PT" dirty="0" smtClean="0">
                <a:solidFill>
                  <a:schemeClr val="tx1"/>
                </a:solidFill>
              </a:rPr>
              <a:t>para conservação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6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6" r="6256"/>
          <a:stretch/>
        </p:blipFill>
        <p:spPr>
          <a:xfrm>
            <a:off x="2073816" y="1496287"/>
            <a:ext cx="8043621" cy="5373687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8" name="Marcador de Posição de Conteúdo 1"/>
          <p:cNvSpPr txBox="1">
            <a:spLocks/>
          </p:cNvSpPr>
          <p:nvPr/>
        </p:nvSpPr>
        <p:spPr>
          <a:xfrm>
            <a:off x="2061275" y="1038342"/>
            <a:ext cx="8074618" cy="445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Existem vários tipos de floresta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58399" y="5830887"/>
            <a:ext cx="8059038" cy="387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63942" y="5842861"/>
            <a:ext cx="8063371" cy="101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Florestas </a:t>
            </a:r>
            <a:r>
              <a:rPr lang="pt-PT" dirty="0" smtClean="0">
                <a:solidFill>
                  <a:schemeClr val="tx1"/>
                </a:solidFill>
              </a:rPr>
              <a:t>para </a:t>
            </a:r>
            <a:r>
              <a:rPr lang="pt-PT" dirty="0" err="1" smtClean="0">
                <a:solidFill>
                  <a:schemeClr val="tx1"/>
                </a:solidFill>
              </a:rPr>
              <a:t>silvopastorícia</a:t>
            </a:r>
            <a:r>
              <a:rPr lang="pt-PT" dirty="0" smtClean="0">
                <a:solidFill>
                  <a:schemeClr val="tx1"/>
                </a:solidFill>
              </a:rPr>
              <a:t>, caça e pesca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42" y="1484313"/>
            <a:ext cx="8068410" cy="5373687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3024838" y="1038342"/>
            <a:ext cx="7102475" cy="445971"/>
          </a:xfrm>
        </p:spPr>
        <p:txBody>
          <a:bodyPr>
            <a:normAutofit/>
          </a:bodyPr>
          <a:lstStyle/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Existem vários tipos de floresta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70943" y="5842861"/>
            <a:ext cx="8059038" cy="387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66461" y="5842861"/>
            <a:ext cx="8063371" cy="101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Florestas </a:t>
            </a:r>
            <a:r>
              <a:rPr lang="pt-PT" dirty="0" smtClean="0">
                <a:solidFill>
                  <a:schemeClr val="tx1"/>
                </a:solidFill>
              </a:rPr>
              <a:t>para recreio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1"/>
          <a:stretch/>
        </p:blipFill>
        <p:spPr>
          <a:xfrm>
            <a:off x="2059912" y="1483701"/>
            <a:ext cx="8070069" cy="5374298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Existem vários tipos de floresta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070943" y="5842861"/>
            <a:ext cx="8059038" cy="3871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2" y="5842861"/>
            <a:ext cx="8063371" cy="101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tx1"/>
                </a:solidFill>
              </a:rPr>
              <a:t>Florestas </a:t>
            </a:r>
            <a:r>
              <a:rPr lang="pt-PT" dirty="0" smtClean="0">
                <a:solidFill>
                  <a:schemeClr val="tx1"/>
                </a:solidFill>
              </a:rPr>
              <a:t>para proteção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2063943" y="317241"/>
            <a:ext cx="8430016" cy="709127"/>
          </a:xfrm>
        </p:spPr>
        <p:txBody>
          <a:bodyPr/>
          <a:lstStyle/>
          <a:p>
            <a:r>
              <a:rPr lang="pt-PT" dirty="0" smtClean="0"/>
              <a:t>Fogos e Reflorestação</a:t>
            </a:r>
            <a:endParaRPr lang="pt-PT" dirty="0"/>
          </a:p>
        </p:txBody>
      </p:sp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>
          <a:xfrm>
            <a:off x="2061275" y="1038342"/>
            <a:ext cx="8074618" cy="445971"/>
          </a:xfrm>
        </p:spPr>
        <p:txBody>
          <a:bodyPr>
            <a:normAutofit/>
          </a:bodyPr>
          <a:lstStyle/>
          <a:p>
            <a:pPr algn="r"/>
            <a:r>
              <a:rPr lang="pt-PT" sz="2000" dirty="0" smtClean="0">
                <a:solidFill>
                  <a:schemeClr val="tx1"/>
                </a:solidFill>
              </a:rPr>
              <a:t>Quais são as ameaças </a:t>
            </a:r>
            <a:r>
              <a:rPr lang="pt-PT" sz="2000" dirty="0">
                <a:solidFill>
                  <a:schemeClr val="tx1"/>
                </a:solidFill>
              </a:rPr>
              <a:t>à</a:t>
            </a:r>
            <a:r>
              <a:rPr lang="pt-PT" sz="2000" dirty="0" smtClean="0">
                <a:solidFill>
                  <a:schemeClr val="tx1"/>
                </a:solidFill>
              </a:rPr>
              <a:t>s florestas?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6" name="Marcador de Posição de Conteúdo 1"/>
          <p:cNvSpPr txBox="1">
            <a:spLocks/>
          </p:cNvSpPr>
          <p:nvPr/>
        </p:nvSpPr>
        <p:spPr>
          <a:xfrm>
            <a:off x="2056942" y="1708220"/>
            <a:ext cx="8063371" cy="140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/>
              <a:t>plantação de monoculturas de </a:t>
            </a:r>
            <a:r>
              <a:rPr lang="pt-PT" dirty="0" smtClean="0"/>
              <a:t>eucalipto </a:t>
            </a:r>
          </a:p>
          <a:p>
            <a:r>
              <a:rPr lang="pt-PT" dirty="0"/>
              <a:t>proliferação de espécies </a:t>
            </a:r>
            <a:r>
              <a:rPr lang="pt-PT" dirty="0" smtClean="0"/>
              <a:t>invasoras </a:t>
            </a:r>
          </a:p>
          <a:p>
            <a:r>
              <a:rPr lang="pt-PT" dirty="0"/>
              <a:t>proliferação cada vez mais frequente de incêndios florestais</a:t>
            </a:r>
            <a:endParaRPr lang="pt-PT" dirty="0" smtClean="0"/>
          </a:p>
          <a:p>
            <a:endParaRPr lang="pt-PT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6" r="7560"/>
          <a:stretch/>
        </p:blipFill>
        <p:spPr>
          <a:xfrm>
            <a:off x="1824467" y="3115160"/>
            <a:ext cx="2840522" cy="37428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5" r="8402"/>
          <a:stretch/>
        </p:blipFill>
        <p:spPr>
          <a:xfrm>
            <a:off x="4897464" y="3115160"/>
            <a:ext cx="2861187" cy="37428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 r="6211"/>
          <a:stretch/>
        </p:blipFill>
        <p:spPr>
          <a:xfrm>
            <a:off x="7991126" y="3115160"/>
            <a:ext cx="2806027" cy="37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9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ste">
  <a:themeElements>
    <a:clrScheme name="Personalizado 7">
      <a:dk1>
        <a:sysClr val="windowText" lastClr="000000"/>
      </a:dk1>
      <a:lt1>
        <a:sysClr val="window" lastClr="FFFFFF"/>
      </a:lt1>
      <a:dk2>
        <a:srgbClr val="497A7B"/>
      </a:dk2>
      <a:lt2>
        <a:srgbClr val="3B6364"/>
      </a:lt2>
      <a:accent1>
        <a:srgbClr val="88B7B8"/>
      </a:accent1>
      <a:accent2>
        <a:srgbClr val="B0CFD0"/>
      </a:accent2>
      <a:accent3>
        <a:srgbClr val="F4F3E5"/>
      </a:accent3>
      <a:accent4>
        <a:srgbClr val="999343"/>
      </a:accent4>
      <a:accent5>
        <a:srgbClr val="365B5C"/>
      </a:accent5>
      <a:accent6>
        <a:srgbClr val="497A7B"/>
      </a:accent6>
      <a:hlink>
        <a:srgbClr val="FDAB2A"/>
      </a:hlink>
      <a:folHlink>
        <a:srgbClr val="CCB182"/>
      </a:folHlink>
    </a:clrScheme>
    <a:fontScheme name="Has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as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6FC931BD04344BF3C4E741B7BA518" ma:contentTypeVersion="14" ma:contentTypeDescription="Create a new document." ma:contentTypeScope="" ma:versionID="9ec4c638991a5baf2dc5567a26f696d3">
  <xsd:schema xmlns:xsd="http://www.w3.org/2001/XMLSchema" xmlns:xs="http://www.w3.org/2001/XMLSchema" xmlns:p="http://schemas.microsoft.com/office/2006/metadata/properties" xmlns:ns3="8e5bb1e0-19ec-4012-9a8a-0b16e3d32d38" xmlns:ns4="bcf36495-9991-4601-831f-229b68e6da4b" targetNamespace="http://schemas.microsoft.com/office/2006/metadata/properties" ma:root="true" ma:fieldsID="b3c3050c404619b2191fca8ccb937dcb" ns3:_="" ns4:_="">
    <xsd:import namespace="8e5bb1e0-19ec-4012-9a8a-0b16e3d32d38"/>
    <xsd:import namespace="bcf36495-9991-4601-831f-229b68e6da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bb1e0-19ec-4012-9a8a-0b16e3d32d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36495-9991-4601-831f-229b68e6da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412746-AE56-4930-B7DD-B1329266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5bb1e0-19ec-4012-9a8a-0b16e3d32d38"/>
    <ds:schemaRef ds:uri="bcf36495-9991-4601-831f-229b68e6da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1217FA-4535-4B2A-B3AB-719EE46A6F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347F1D-3890-47EF-849C-D4E18F3648A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bcf36495-9991-4601-831f-229b68e6da4b"/>
    <ds:schemaRef ds:uri="http://schemas.microsoft.com/office/infopath/2007/PartnerControls"/>
    <ds:schemaRef ds:uri="8e5bb1e0-19ec-4012-9a8a-0b16e3d32d3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837</TotalTime>
  <Words>374</Words>
  <Application>Microsoft Office PowerPoint</Application>
  <PresentationFormat>Ecrã Panorâmico</PresentationFormat>
  <Paragraphs>56</Paragraphs>
  <Slides>18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Haste</vt:lpstr>
      <vt:lpstr> 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  <vt:lpstr>Fogos e Reflorestação</vt:lpstr>
    </vt:vector>
  </TitlesOfParts>
  <Company>SUMA, S.A.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Amarante  mais Amiga do Ambiente</dc:title>
  <dc:creator>Angela Vieira</dc:creator>
  <cp:lastModifiedBy>Alexandra Pericão</cp:lastModifiedBy>
  <cp:revision>46</cp:revision>
  <dcterms:created xsi:type="dcterms:W3CDTF">2021-11-12T08:57:11Z</dcterms:created>
  <dcterms:modified xsi:type="dcterms:W3CDTF">2021-11-19T11:47:19Z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0x0101003486FC931BD04344BF3C4E741B7BA518</vt:lpwstr>
  </property>
</Properties>
</file>