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8" r:id="rId3"/>
    <p:sldId id="300" r:id="rId4"/>
    <p:sldId id="301" r:id="rId5"/>
    <p:sldId id="273" r:id="rId6"/>
    <p:sldId id="299" r:id="rId7"/>
    <p:sldId id="298" r:id="rId8"/>
    <p:sldId id="302" r:id="rId9"/>
    <p:sldId id="28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1300" userDrawn="1">
          <p15:clr>
            <a:srgbClr val="A4A3A4"/>
          </p15:clr>
        </p15:guide>
        <p15:guide id="3" pos="6375" userDrawn="1">
          <p15:clr>
            <a:srgbClr val="A4A3A4"/>
          </p15:clr>
        </p15:guide>
        <p15:guide id="4" pos="801" userDrawn="1">
          <p15:clr>
            <a:srgbClr val="A4A3A4"/>
          </p15:clr>
        </p15:guide>
        <p15:guide id="5" pos="7129" userDrawn="1">
          <p15:clr>
            <a:srgbClr val="A4A3A4"/>
          </p15:clr>
        </p15:guide>
        <p15:guide id="6" orient="horz" pos="3430" userDrawn="1">
          <p15:clr>
            <a:srgbClr val="A4A3A4"/>
          </p15:clr>
        </p15:guide>
        <p15:guide id="7" orient="horz" pos="17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966"/>
      </p:cViewPr>
      <p:guideLst>
        <p:guide orient="horz" pos="935"/>
        <p:guide pos="1300"/>
        <p:guide pos="6375"/>
        <p:guide pos="801"/>
        <p:guide pos="7129"/>
        <p:guide orient="horz" pos="3430"/>
        <p:guide orient="horz" pos="17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5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7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8964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7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66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28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23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54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69548"/>
            <a:ext cx="8911687" cy="1280890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359813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0473" y="461813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27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5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1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9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66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81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34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26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906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30400" y="2514600"/>
            <a:ext cx="10172699" cy="2616200"/>
          </a:xfrm>
        </p:spPr>
        <p:txBody>
          <a:bodyPr>
            <a:normAutofit/>
          </a:bodyPr>
          <a:lstStyle/>
          <a:p>
            <a:r>
              <a:rPr lang="pt-PT" dirty="0" smtClean="0"/>
              <a:t>Quem mora</a:t>
            </a:r>
            <a:br>
              <a:rPr lang="pt-PT" dirty="0" smtClean="0"/>
            </a:br>
            <a:r>
              <a:rPr lang="pt-PT" dirty="0" smtClean="0"/>
              <a:t>no meu quintal?</a:t>
            </a:r>
            <a:endParaRPr lang="pt-PT" dirty="0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063750" y="2726282"/>
            <a:ext cx="8056564" cy="662780"/>
          </a:xfrm>
        </p:spPr>
        <p:txBody>
          <a:bodyPr/>
          <a:lstStyle/>
          <a:p>
            <a:r>
              <a:rPr lang="pt-PT" dirty="0" smtClean="0"/>
              <a:t>Oficina em Família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05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 smtClean="0"/>
              <a:t>Quem mora no meu quintal?</a:t>
            </a:r>
            <a:endParaRPr lang="pt-PT" dirty="0"/>
          </a:p>
        </p:txBody>
      </p:sp>
      <p:sp>
        <p:nvSpPr>
          <p:cNvPr id="8" name="Marcador de Posição de Conteúdo 1"/>
          <p:cNvSpPr txBox="1">
            <a:spLocks/>
          </p:cNvSpPr>
          <p:nvPr/>
        </p:nvSpPr>
        <p:spPr>
          <a:xfrm>
            <a:off x="2063944" y="5477553"/>
            <a:ext cx="8056370" cy="1062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>
                <a:solidFill>
                  <a:schemeClr val="tx1"/>
                </a:solidFill>
              </a:rPr>
              <a:t>Todas as formas de vida existentes no planeta, a sua variedade genética e as inter-relações que estabelecem entre si.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17427" y="2106036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PT" sz="5400" b="1" dirty="0" smtClean="0">
                <a:ln w="0"/>
              </a:rPr>
              <a:t>BIO DIVERSIDADE</a:t>
            </a:r>
            <a:endParaRPr lang="pt-PT" sz="5400" b="1" dirty="0">
              <a:ln w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357537" y="3276921"/>
            <a:ext cx="801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VIDA</a:t>
            </a:r>
            <a:endParaRPr lang="pt-PT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24517" y="3276921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VARIEDADE</a:t>
            </a:r>
            <a:endParaRPr lang="pt-PT" sz="2000" dirty="0"/>
          </a:p>
        </p:txBody>
      </p:sp>
      <p:sp>
        <p:nvSpPr>
          <p:cNvPr id="10" name="Adição 9"/>
          <p:cNvSpPr/>
          <p:nvPr/>
        </p:nvSpPr>
        <p:spPr>
          <a:xfrm>
            <a:off x="4871420" y="3086921"/>
            <a:ext cx="841036" cy="885300"/>
          </a:xfrm>
          <a:prstGeom prst="mathPlus">
            <a:avLst>
              <a:gd name="adj1" fmla="val 26344"/>
            </a:avLst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Seta para baixo 10"/>
          <p:cNvSpPr/>
          <p:nvPr/>
        </p:nvSpPr>
        <p:spPr>
          <a:xfrm>
            <a:off x="5033903" y="4470568"/>
            <a:ext cx="516069" cy="757750"/>
          </a:xfrm>
          <a:prstGeom prst="downArrow">
            <a:avLst>
              <a:gd name="adj1" fmla="val 45398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209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/>
              <a:t>Quem mora no meu quintal?</a:t>
            </a:r>
          </a:p>
        </p:txBody>
      </p:sp>
      <p:pic>
        <p:nvPicPr>
          <p:cNvPr id="1026" name="Picture 2" descr="https://cdn.sei.org/wp-content/uploads/2021/05/50881186576-dcf8f2d2c9-o-1024x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091" y="1668666"/>
            <a:ext cx="9119430" cy="51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Posição de Conteúdo 1"/>
          <p:cNvSpPr>
            <a:spLocks noGrp="1"/>
          </p:cNvSpPr>
          <p:nvPr>
            <p:ph idx="1"/>
          </p:nvPr>
        </p:nvSpPr>
        <p:spPr>
          <a:xfrm>
            <a:off x="2063943" y="1857589"/>
            <a:ext cx="8673726" cy="4935097"/>
          </a:xfrm>
        </p:spPr>
        <p:txBody>
          <a:bodyPr>
            <a:normAutofit fontScale="92500" lnSpcReduction="10000"/>
          </a:bodyPr>
          <a:lstStyle/>
          <a:p>
            <a:r>
              <a:rPr lang="pt-PT" b="1" dirty="0" smtClean="0">
                <a:solidFill>
                  <a:schemeClr val="tx2"/>
                </a:solidFill>
              </a:rPr>
              <a:t>Porque é tão importante a biodiversidade?</a:t>
            </a:r>
          </a:p>
          <a:p>
            <a:r>
              <a:rPr lang="pt-PT" b="1" dirty="0" smtClean="0">
                <a:solidFill>
                  <a:schemeClr val="bg2"/>
                </a:solidFill>
              </a:rPr>
              <a:t>Fonte de alimento e matéria-prima </a:t>
            </a:r>
            <a:r>
              <a:rPr lang="pt-PT" b="1" dirty="0">
                <a:solidFill>
                  <a:schemeClr val="bg2"/>
                </a:solidFill>
              </a:rPr>
              <a:t>que nos permitem muitas atividades </a:t>
            </a:r>
            <a:r>
              <a:rPr lang="pt-PT" b="1" dirty="0" smtClean="0">
                <a:solidFill>
                  <a:schemeClr val="bg2"/>
                </a:solidFill>
              </a:rPr>
              <a:t>económicas.</a:t>
            </a:r>
          </a:p>
          <a:p>
            <a:endParaRPr lang="pt-PT" b="1" dirty="0" smtClean="0">
              <a:solidFill>
                <a:schemeClr val="bg2"/>
              </a:solidFill>
            </a:endParaRPr>
          </a:p>
          <a:p>
            <a:endParaRPr lang="pt-PT" b="1" dirty="0">
              <a:solidFill>
                <a:schemeClr val="bg2"/>
              </a:solidFill>
            </a:endParaRPr>
          </a:p>
          <a:p>
            <a:endParaRPr lang="pt-PT" b="1" dirty="0" smtClean="0">
              <a:solidFill>
                <a:schemeClr val="bg2"/>
              </a:solidFill>
            </a:endParaRPr>
          </a:p>
          <a:p>
            <a:endParaRPr lang="pt-PT" b="1" dirty="0" smtClean="0">
              <a:solidFill>
                <a:schemeClr val="bg2"/>
              </a:solidFill>
            </a:endParaRPr>
          </a:p>
          <a:p>
            <a:endParaRPr lang="pt-PT" b="1" dirty="0">
              <a:solidFill>
                <a:schemeClr val="bg2"/>
              </a:solidFill>
            </a:endParaRPr>
          </a:p>
          <a:p>
            <a:endParaRPr lang="pt-PT" b="1" dirty="0" smtClean="0">
              <a:solidFill>
                <a:schemeClr val="bg2"/>
              </a:solidFill>
            </a:endParaRPr>
          </a:p>
          <a:p>
            <a:endParaRPr lang="pt-PT" b="1" dirty="0">
              <a:solidFill>
                <a:schemeClr val="bg2"/>
              </a:solidFill>
            </a:endParaRPr>
          </a:p>
          <a:p>
            <a:endParaRPr lang="pt-PT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pt-PT" b="1" dirty="0" smtClean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pt-PT" b="1" dirty="0" smtClean="0">
              <a:solidFill>
                <a:schemeClr val="bg2"/>
              </a:solidFill>
            </a:endParaRPr>
          </a:p>
          <a:p>
            <a:r>
              <a:rPr lang="pt-PT" b="1" dirty="0" smtClean="0">
                <a:solidFill>
                  <a:schemeClr val="bg2"/>
                </a:solidFill>
              </a:rPr>
              <a:t>Sustento e equilíbrio do Planeta.</a:t>
            </a:r>
          </a:p>
        </p:txBody>
      </p:sp>
    </p:spTree>
    <p:extLst>
      <p:ext uri="{BB962C8B-B14F-4D97-AF65-F5344CB8AC3E}">
        <p14:creationId xmlns:p14="http://schemas.microsoft.com/office/powerpoint/2010/main" val="17071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/>
              <a:t>Quem mora no meu quintal?</a:t>
            </a:r>
          </a:p>
        </p:txBody>
      </p:sp>
      <p:sp>
        <p:nvSpPr>
          <p:cNvPr id="7" name="Marcador de Posição de Conteúdo 1"/>
          <p:cNvSpPr>
            <a:spLocks noGrp="1"/>
          </p:cNvSpPr>
          <p:nvPr>
            <p:ph idx="1"/>
          </p:nvPr>
        </p:nvSpPr>
        <p:spPr>
          <a:xfrm>
            <a:off x="2063943" y="1857589"/>
            <a:ext cx="8673726" cy="4935097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2"/>
                </a:solidFill>
              </a:rPr>
              <a:t>E no vosso quintal, o que podem encontrar?</a:t>
            </a:r>
          </a:p>
          <a:p>
            <a:r>
              <a:rPr lang="pt-PT" dirty="0">
                <a:solidFill>
                  <a:schemeClr val="tx1"/>
                </a:solidFill>
              </a:rPr>
              <a:t>Elementos da Flora:</a:t>
            </a:r>
          </a:p>
          <a:p>
            <a:pPr lvl="1"/>
            <a:r>
              <a:rPr lang="pt-PT" sz="1800" dirty="0">
                <a:solidFill>
                  <a:schemeClr val="tx1"/>
                </a:solidFill>
              </a:rPr>
              <a:t>líquenes, musgos, cogumelos, plantas baixas </a:t>
            </a:r>
            <a:r>
              <a:rPr lang="pt-PT" sz="1800" dirty="0" smtClean="0">
                <a:solidFill>
                  <a:schemeClr val="tx1"/>
                </a:solidFill>
              </a:rPr>
              <a:t>como arbustos </a:t>
            </a:r>
            <a:r>
              <a:rPr lang="pt-PT" sz="1800" dirty="0">
                <a:solidFill>
                  <a:schemeClr val="tx1"/>
                </a:solidFill>
              </a:rPr>
              <a:t>e </a:t>
            </a:r>
            <a:r>
              <a:rPr lang="pt-PT" sz="1800" dirty="0" smtClean="0">
                <a:solidFill>
                  <a:schemeClr val="tx1"/>
                </a:solidFill>
              </a:rPr>
              <a:t>árvores.</a:t>
            </a:r>
            <a:endParaRPr lang="pt-P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dirty="0">
              <a:solidFill>
                <a:schemeClr val="tx1"/>
              </a:solidFill>
            </a:endParaRPr>
          </a:p>
          <a:p>
            <a:r>
              <a:rPr lang="pt-PT" dirty="0">
                <a:solidFill>
                  <a:schemeClr val="tx1"/>
                </a:solidFill>
              </a:rPr>
              <a:t>Elementos da Fauna:</a:t>
            </a:r>
          </a:p>
          <a:p>
            <a:pPr lvl="1"/>
            <a:r>
              <a:rPr lang="pt-PT" sz="1800" dirty="0">
                <a:solidFill>
                  <a:schemeClr val="tx1"/>
                </a:solidFill>
              </a:rPr>
              <a:t>insetos, moluscos e aranhas (invertebrados);</a:t>
            </a:r>
          </a:p>
          <a:p>
            <a:pPr lvl="1"/>
            <a:r>
              <a:rPr lang="pt-PT" sz="1800" dirty="0">
                <a:solidFill>
                  <a:schemeClr val="tx1"/>
                </a:solidFill>
              </a:rPr>
              <a:t>lagartos, lagartixas, rãs, ratos e aves (vertebrados).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9131" y="3669802"/>
            <a:ext cx="2976051" cy="312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Em casa... a BE está contigo!: DIA MUNDIAL DA ABELHA - 20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75" y="1484313"/>
            <a:ext cx="8060532" cy="5373687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/>
              <a:t>Quem mora no meu quintal?</a:t>
            </a:r>
          </a:p>
        </p:txBody>
      </p:sp>
      <p:sp>
        <p:nvSpPr>
          <p:cNvPr id="7" name="Marcador de Posição de Conteúdo 1"/>
          <p:cNvSpPr>
            <a:spLocks noGrp="1"/>
          </p:cNvSpPr>
          <p:nvPr>
            <p:ph idx="1"/>
          </p:nvPr>
        </p:nvSpPr>
        <p:spPr>
          <a:xfrm>
            <a:off x="2278372" y="1668666"/>
            <a:ext cx="6483782" cy="2117273"/>
          </a:xfrm>
        </p:spPr>
        <p:txBody>
          <a:bodyPr/>
          <a:lstStyle/>
          <a:p>
            <a:r>
              <a:rPr lang="pt-PT" b="1" dirty="0" smtClean="0">
                <a:solidFill>
                  <a:schemeClr val="tx1"/>
                </a:solidFill>
              </a:rPr>
              <a:t>SABIA QUE…</a:t>
            </a:r>
          </a:p>
          <a:p>
            <a:r>
              <a:rPr lang="pt-PT" b="1" dirty="0">
                <a:solidFill>
                  <a:schemeClr val="tx1"/>
                </a:solidFill>
              </a:rPr>
              <a:t>Se as abelhas desaparecerem da face da Terra</a:t>
            </a:r>
          </a:p>
          <a:p>
            <a:r>
              <a:rPr lang="pt-PT" b="1" dirty="0">
                <a:solidFill>
                  <a:schemeClr val="tx1"/>
                </a:solidFill>
              </a:rPr>
              <a:t>Só nos restarão 4 anos de vida?</a:t>
            </a:r>
          </a:p>
        </p:txBody>
      </p:sp>
    </p:spTree>
    <p:extLst>
      <p:ext uri="{BB962C8B-B14F-4D97-AF65-F5344CB8AC3E}">
        <p14:creationId xmlns:p14="http://schemas.microsoft.com/office/powerpoint/2010/main" val="324297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/>
              <a:t>Quem mora no meu quintal?</a:t>
            </a:r>
          </a:p>
        </p:txBody>
      </p:sp>
      <p:sp>
        <p:nvSpPr>
          <p:cNvPr id="5" name="Marcador de Posição de Conteúdo 1"/>
          <p:cNvSpPr txBox="1">
            <a:spLocks/>
          </p:cNvSpPr>
          <p:nvPr/>
        </p:nvSpPr>
        <p:spPr>
          <a:xfrm>
            <a:off x="2061275" y="1038342"/>
            <a:ext cx="8074618" cy="44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dirty="0" smtClean="0">
                <a:solidFill>
                  <a:schemeClr val="tx1"/>
                </a:solidFill>
              </a:rPr>
              <a:t>Conhecer para preservar 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6" name="Marcador de Posição de Conteúdo 1"/>
          <p:cNvSpPr txBox="1">
            <a:spLocks/>
          </p:cNvSpPr>
          <p:nvPr/>
        </p:nvSpPr>
        <p:spPr>
          <a:xfrm>
            <a:off x="10120313" y="1057656"/>
            <a:ext cx="1492567" cy="4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F</a:t>
            </a:r>
            <a:r>
              <a:rPr lang="pt-PT" dirty="0" smtClean="0"/>
              <a:t>auna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8624888" y="1716463"/>
            <a:ext cx="307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/>
              <a:t>Carduelis</a:t>
            </a:r>
            <a:r>
              <a:rPr lang="pt-PT" b="1" i="1" dirty="0"/>
              <a:t> </a:t>
            </a:r>
            <a:r>
              <a:rPr lang="pt-PT" b="1" i="1" dirty="0" err="1"/>
              <a:t>carduelis</a:t>
            </a:r>
            <a:endParaRPr lang="pt-PT" dirty="0"/>
          </a:p>
          <a:p>
            <a:r>
              <a:rPr lang="pt-PT" dirty="0" smtClean="0"/>
              <a:t>Pintassilgo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29577" y="1716463"/>
            <a:ext cx="2459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/>
              <a:t>Carduelis</a:t>
            </a:r>
            <a:r>
              <a:rPr lang="pt-PT" b="1" i="1" dirty="0"/>
              <a:t> </a:t>
            </a:r>
            <a:r>
              <a:rPr lang="pt-PT" b="1" i="1" dirty="0" err="1"/>
              <a:t>chloris</a:t>
            </a:r>
            <a:endParaRPr lang="pt-PT" dirty="0"/>
          </a:p>
          <a:p>
            <a:r>
              <a:rPr lang="pt-PT" dirty="0" smtClean="0"/>
              <a:t>Verdilhão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94443" y="1716463"/>
            <a:ext cx="323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/>
              <a:t>Parus major</a:t>
            </a:r>
            <a:endParaRPr lang="pt-PT" dirty="0"/>
          </a:p>
          <a:p>
            <a:r>
              <a:rPr lang="pt-PT" dirty="0"/>
              <a:t>Chapim‑real</a:t>
            </a:r>
          </a:p>
          <a:p>
            <a:endParaRPr lang="pt-PT" dirty="0"/>
          </a:p>
        </p:txBody>
      </p:sp>
      <p:pic>
        <p:nvPicPr>
          <p:cNvPr id="13" name="Imagem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/>
          <a:stretch/>
        </p:blipFill>
        <p:spPr bwMode="auto">
          <a:xfrm flipH="1">
            <a:off x="1271587" y="2708275"/>
            <a:ext cx="3590547" cy="27368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4" name="Imagem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4898"/>
          <a:stretch/>
        </p:blipFill>
        <p:spPr bwMode="auto">
          <a:xfrm>
            <a:off x="5329577" y="2738754"/>
            <a:ext cx="2827867" cy="273685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Imagem 1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5" r="10336"/>
          <a:stretch/>
        </p:blipFill>
        <p:spPr bwMode="auto">
          <a:xfrm>
            <a:off x="8624888" y="2708275"/>
            <a:ext cx="2692400" cy="2767329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415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/>
              <a:t>Quem mora no meu quintal?</a:t>
            </a:r>
          </a:p>
        </p:txBody>
      </p:sp>
      <p:sp>
        <p:nvSpPr>
          <p:cNvPr id="5" name="Marcador de Posição de Conteúdo 1"/>
          <p:cNvSpPr txBox="1">
            <a:spLocks/>
          </p:cNvSpPr>
          <p:nvPr/>
        </p:nvSpPr>
        <p:spPr>
          <a:xfrm>
            <a:off x="2061275" y="1038342"/>
            <a:ext cx="8074618" cy="44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dirty="0" smtClean="0">
                <a:solidFill>
                  <a:schemeClr val="tx1"/>
                </a:solidFill>
              </a:rPr>
              <a:t>Conhecer para preservar 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6" name="Marcador de Posição de Conteúdo 1"/>
          <p:cNvSpPr txBox="1">
            <a:spLocks/>
          </p:cNvSpPr>
          <p:nvPr/>
        </p:nvSpPr>
        <p:spPr>
          <a:xfrm>
            <a:off x="10120313" y="1057656"/>
            <a:ext cx="1492567" cy="4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F</a:t>
            </a:r>
            <a:r>
              <a:rPr lang="pt-PT" dirty="0" smtClean="0"/>
              <a:t>auna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7971532" y="1743463"/>
            <a:ext cx="299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 smtClean="0"/>
              <a:t>Passer</a:t>
            </a:r>
            <a:r>
              <a:rPr lang="pt-PT" b="1" i="1" dirty="0" smtClean="0"/>
              <a:t> </a:t>
            </a:r>
            <a:r>
              <a:rPr lang="pt-PT" b="1" i="1" dirty="0" err="1"/>
              <a:t>domesticus</a:t>
            </a:r>
            <a:endParaRPr lang="pt-PT" b="1" i="1" dirty="0"/>
          </a:p>
          <a:p>
            <a:r>
              <a:rPr lang="pt-PT" dirty="0" smtClean="0"/>
              <a:t>Pardal-comum</a:t>
            </a:r>
            <a:endParaRPr lang="pt-PT" dirty="0"/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68618" y="1743463"/>
            <a:ext cx="270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 smtClean="0"/>
              <a:t>Fringilla</a:t>
            </a:r>
            <a:r>
              <a:rPr lang="pt-PT" b="1" i="1" dirty="0" smtClean="0"/>
              <a:t> </a:t>
            </a:r>
            <a:r>
              <a:rPr lang="pt-PT" b="1" i="1" dirty="0" err="1"/>
              <a:t>coelebs</a:t>
            </a:r>
            <a:endParaRPr lang="pt-PT" dirty="0"/>
          </a:p>
          <a:p>
            <a:r>
              <a:rPr lang="pt-PT" dirty="0" smtClean="0"/>
              <a:t>Tentilhão-comum</a:t>
            </a:r>
            <a:endParaRPr lang="pt-PT" dirty="0"/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94443" y="1716463"/>
            <a:ext cx="323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smtClean="0"/>
              <a:t>Emberiza </a:t>
            </a:r>
            <a:r>
              <a:rPr lang="pt-PT" b="1" i="1" dirty="0"/>
              <a:t>cia</a:t>
            </a:r>
            <a:endParaRPr lang="pt-PT" dirty="0"/>
          </a:p>
          <a:p>
            <a:r>
              <a:rPr lang="pt-PT" dirty="0" smtClean="0"/>
              <a:t>Cia </a:t>
            </a:r>
            <a:r>
              <a:rPr lang="pt-PT" dirty="0"/>
              <a:t>ou escrevedeira-de-garganta-cinzenta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1075" t="742" r="5257" b="-742"/>
          <a:stretch/>
        </p:blipFill>
        <p:spPr>
          <a:xfrm>
            <a:off x="1236617" y="2711590"/>
            <a:ext cx="3276716" cy="274106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862" y="2726647"/>
            <a:ext cx="2168027" cy="27260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841" y="2726647"/>
            <a:ext cx="3664767" cy="272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/>
          <a:lstStyle/>
          <a:p>
            <a:r>
              <a:rPr lang="pt-PT" dirty="0"/>
              <a:t>Quem mora no meu quintal?</a:t>
            </a:r>
          </a:p>
        </p:txBody>
      </p:sp>
      <p:sp>
        <p:nvSpPr>
          <p:cNvPr id="5" name="Marcador de Posição de Conteúdo 1"/>
          <p:cNvSpPr txBox="1">
            <a:spLocks/>
          </p:cNvSpPr>
          <p:nvPr/>
        </p:nvSpPr>
        <p:spPr>
          <a:xfrm>
            <a:off x="2061275" y="1038342"/>
            <a:ext cx="8074618" cy="44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dirty="0" smtClean="0">
                <a:solidFill>
                  <a:schemeClr val="tx1"/>
                </a:solidFill>
              </a:rPr>
              <a:t>Conhecer para preservar </a:t>
            </a:r>
            <a:endParaRPr lang="pt-PT" sz="2000" dirty="0">
              <a:solidFill>
                <a:schemeClr val="tx1"/>
              </a:solidFill>
            </a:endParaRPr>
          </a:p>
        </p:txBody>
      </p:sp>
      <p:sp>
        <p:nvSpPr>
          <p:cNvPr id="6" name="Marcador de Posição de Conteúdo 1"/>
          <p:cNvSpPr txBox="1">
            <a:spLocks/>
          </p:cNvSpPr>
          <p:nvPr/>
        </p:nvSpPr>
        <p:spPr>
          <a:xfrm>
            <a:off x="10120313" y="1057656"/>
            <a:ext cx="1492567" cy="43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F</a:t>
            </a:r>
            <a:r>
              <a:rPr lang="pt-PT" dirty="0" smtClean="0"/>
              <a:t>auna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8706614" y="1716463"/>
            <a:ext cx="2994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/>
              <a:t>Erithacus</a:t>
            </a:r>
            <a:r>
              <a:rPr lang="pt-PT" b="1" i="1" dirty="0"/>
              <a:t> </a:t>
            </a:r>
            <a:r>
              <a:rPr lang="pt-PT" b="1" i="1" dirty="0" err="1"/>
              <a:t>rubecula</a:t>
            </a:r>
            <a:endParaRPr lang="pt-PT" dirty="0"/>
          </a:p>
          <a:p>
            <a:r>
              <a:rPr lang="pt-PT" dirty="0"/>
              <a:t>Pisco‑de‑peito‑ruivo</a:t>
            </a:r>
          </a:p>
          <a:p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5086419" y="1716463"/>
            <a:ext cx="2702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/>
              <a:t>Garrulus</a:t>
            </a:r>
            <a:r>
              <a:rPr lang="pt-PT" b="1" i="1" dirty="0"/>
              <a:t> </a:t>
            </a:r>
            <a:r>
              <a:rPr lang="pt-PT" b="1" i="1" dirty="0" err="1"/>
              <a:t>glandarius</a:t>
            </a:r>
            <a:endParaRPr lang="pt-PT" dirty="0"/>
          </a:p>
          <a:p>
            <a:r>
              <a:rPr lang="pt-PT" dirty="0"/>
              <a:t>Gaio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194443" y="1716463"/>
            <a:ext cx="32344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i="1" dirty="0" err="1"/>
              <a:t>Corvus</a:t>
            </a:r>
            <a:r>
              <a:rPr lang="pt-PT" b="1" i="1" dirty="0"/>
              <a:t> </a:t>
            </a:r>
            <a:r>
              <a:rPr lang="pt-PT" b="1" i="1" dirty="0" err="1"/>
              <a:t>corone</a:t>
            </a:r>
            <a:endParaRPr lang="pt-PT" dirty="0"/>
          </a:p>
          <a:p>
            <a:r>
              <a:rPr lang="pt-PT" dirty="0"/>
              <a:t>Gralha preta</a:t>
            </a:r>
          </a:p>
          <a:p>
            <a:endParaRPr lang="pt-PT" dirty="0"/>
          </a:p>
        </p:txBody>
      </p:sp>
      <p:pic>
        <p:nvPicPr>
          <p:cNvPr id="11" name="Imagem 10" descr="Gralha-preta - eBird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/>
          <a:stretch/>
        </p:blipFill>
        <p:spPr bwMode="auto">
          <a:xfrm>
            <a:off x="1271588" y="2705597"/>
            <a:ext cx="3329362" cy="273684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Imagem 15" descr="Gaio-comum – Wikipédia, a enciclopédia livre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37"/>
          <a:stretch/>
        </p:blipFill>
        <p:spPr bwMode="auto">
          <a:xfrm>
            <a:off x="5086419" y="2705597"/>
            <a:ext cx="3134725" cy="27395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7" name="Imagem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614" y="2719119"/>
            <a:ext cx="2610674" cy="272600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9729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063943" y="317241"/>
            <a:ext cx="8430016" cy="709127"/>
          </a:xfrm>
        </p:spPr>
        <p:txBody>
          <a:bodyPr>
            <a:normAutofit/>
          </a:bodyPr>
          <a:lstStyle/>
          <a:p>
            <a:r>
              <a:rPr lang="pt-PT" dirty="0"/>
              <a:t>Quem mora no meu quintal?</a:t>
            </a:r>
          </a:p>
        </p:txBody>
      </p:sp>
      <p:sp>
        <p:nvSpPr>
          <p:cNvPr id="2" name="Retângulo 1"/>
          <p:cNvSpPr/>
          <p:nvPr/>
        </p:nvSpPr>
        <p:spPr>
          <a:xfrm>
            <a:off x="8657111" y="5842861"/>
            <a:ext cx="1472869" cy="10151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Marcador de Posição de Conteúdo 1"/>
          <p:cNvSpPr txBox="1">
            <a:spLocks/>
          </p:cNvSpPr>
          <p:nvPr/>
        </p:nvSpPr>
        <p:spPr>
          <a:xfrm>
            <a:off x="3838968" y="1138353"/>
            <a:ext cx="8074618" cy="44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PT" sz="2000" dirty="0" smtClean="0">
                <a:solidFill>
                  <a:schemeClr val="tx1"/>
                </a:solidFill>
              </a:rPr>
              <a:t>Como atrair as aves para o nosso quintal?</a:t>
            </a:r>
            <a:endParaRPr lang="pt-PT" sz="2000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503" y="1959429"/>
            <a:ext cx="5476805" cy="4379083"/>
          </a:xfrm>
          <a:prstGeom prst="rect">
            <a:avLst/>
          </a:prstGeom>
        </p:spPr>
      </p:pic>
      <p:sp>
        <p:nvSpPr>
          <p:cNvPr id="8" name="Marcador de Posição de Conteúdo 1"/>
          <p:cNvSpPr>
            <a:spLocks noGrp="1"/>
          </p:cNvSpPr>
          <p:nvPr>
            <p:ph idx="1"/>
          </p:nvPr>
        </p:nvSpPr>
        <p:spPr>
          <a:xfrm>
            <a:off x="1593669" y="1857590"/>
            <a:ext cx="5172891" cy="4743508"/>
          </a:xfrm>
        </p:spPr>
        <p:txBody>
          <a:bodyPr>
            <a:normAutofit/>
          </a:bodyPr>
          <a:lstStyle/>
          <a:p>
            <a:r>
              <a:rPr lang="pt-PT" b="1" dirty="0" smtClean="0">
                <a:solidFill>
                  <a:schemeClr val="tx2"/>
                </a:solidFill>
              </a:rPr>
              <a:t>Criar </a:t>
            </a:r>
            <a:r>
              <a:rPr lang="pt-PT" b="1" dirty="0">
                <a:solidFill>
                  <a:schemeClr val="tx2"/>
                </a:solidFill>
              </a:rPr>
              <a:t>condições ideais para que eles nos visitem com mais </a:t>
            </a:r>
            <a:r>
              <a:rPr lang="pt-PT" b="1" dirty="0" smtClean="0">
                <a:solidFill>
                  <a:schemeClr val="tx2"/>
                </a:solidFill>
              </a:rPr>
              <a:t>frequência</a:t>
            </a:r>
            <a:r>
              <a:rPr lang="pt-PT" dirty="0" smtClean="0">
                <a:solidFill>
                  <a:schemeClr val="tx1"/>
                </a:solidFill>
              </a:rPr>
              <a:t>, NO NOSSO JARDIM!</a:t>
            </a:r>
          </a:p>
          <a:p>
            <a:endParaRPr lang="pt-PT" dirty="0">
              <a:solidFill>
                <a:schemeClr val="tx1"/>
              </a:solidFill>
            </a:endParaRPr>
          </a:p>
          <a:p>
            <a:endParaRPr lang="pt-PT" dirty="0" smtClean="0">
              <a:solidFill>
                <a:schemeClr val="tx1"/>
              </a:solidFill>
            </a:endParaRPr>
          </a:p>
          <a:p>
            <a:endParaRPr lang="pt-P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dirty="0">
              <a:solidFill>
                <a:schemeClr val="tx1"/>
              </a:solidFill>
            </a:endParaRPr>
          </a:p>
          <a:p>
            <a:r>
              <a:rPr lang="pt-PT" dirty="0" smtClean="0">
                <a:solidFill>
                  <a:schemeClr val="tx1"/>
                </a:solidFill>
              </a:rPr>
              <a:t>Vamos criar comedouros e bebedouros. Prontos?</a:t>
            </a:r>
          </a:p>
          <a:p>
            <a:pPr marL="0" indent="0">
              <a:buNone/>
            </a:pPr>
            <a:endParaRPr lang="pt-PT" dirty="0" smtClean="0">
              <a:solidFill>
                <a:schemeClr val="tx1"/>
              </a:solidFill>
            </a:endParaRPr>
          </a:p>
          <a:p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muito </a:t>
            </a:r>
            <a:r>
              <a:rPr lang="pt-PT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importante:</a:t>
            </a:r>
            <a:r>
              <a:rPr lang="pt-PT" sz="1600" dirty="0"/>
              <a:t> Não devemos </a:t>
            </a:r>
            <a:r>
              <a:rPr lang="pt-PT" sz="1600" dirty="0" smtClean="0"/>
              <a:t>utilizar </a:t>
            </a:r>
            <a:r>
              <a:rPr lang="pt-PT" sz="1600" dirty="0"/>
              <a:t>recipientes de detergentes, produtos tóxicos ou tintas.</a:t>
            </a:r>
          </a:p>
          <a:p>
            <a:endParaRPr lang="pt-PT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0" name="Seta para baixo 9"/>
          <p:cNvSpPr/>
          <p:nvPr/>
        </p:nvSpPr>
        <p:spPr>
          <a:xfrm>
            <a:off x="3838968" y="3181699"/>
            <a:ext cx="516069" cy="757750"/>
          </a:xfrm>
          <a:prstGeom prst="downArrow">
            <a:avLst>
              <a:gd name="adj1" fmla="val 45398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101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ste">
  <a:themeElements>
    <a:clrScheme name="Personalizado 10">
      <a:dk1>
        <a:sysClr val="windowText" lastClr="000000"/>
      </a:dk1>
      <a:lt1>
        <a:sysClr val="window" lastClr="FFFFFF"/>
      </a:lt1>
      <a:dk2>
        <a:srgbClr val="497A7B"/>
      </a:dk2>
      <a:lt2>
        <a:srgbClr val="CAC585"/>
      </a:lt2>
      <a:accent1>
        <a:srgbClr val="88B7B8"/>
      </a:accent1>
      <a:accent2>
        <a:srgbClr val="B0CFD0"/>
      </a:accent2>
      <a:accent3>
        <a:srgbClr val="F4F3E5"/>
      </a:accent3>
      <a:accent4>
        <a:srgbClr val="999343"/>
      </a:accent4>
      <a:accent5>
        <a:srgbClr val="365B5C"/>
      </a:accent5>
      <a:accent6>
        <a:srgbClr val="497A7B"/>
      </a:accent6>
      <a:hlink>
        <a:srgbClr val="FDAB2A"/>
      </a:hlink>
      <a:folHlink>
        <a:srgbClr val="CCB182"/>
      </a:folHlink>
    </a:clrScheme>
    <a:fontScheme name="Has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as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1198</TotalTime>
  <Words>269</Words>
  <Application>Microsoft Office PowerPoint</Application>
  <PresentationFormat>Ecrã Panorâmico</PresentationFormat>
  <Paragraphs>70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Haste</vt:lpstr>
      <vt:lpstr>Quem mora no meu quintal?</vt:lpstr>
      <vt:lpstr>Quem mora no meu quintal?</vt:lpstr>
      <vt:lpstr>Quem mora no meu quintal?</vt:lpstr>
      <vt:lpstr>Quem mora no meu quintal?</vt:lpstr>
      <vt:lpstr>Quem mora no meu quintal?</vt:lpstr>
      <vt:lpstr>Quem mora no meu quintal?</vt:lpstr>
      <vt:lpstr>Quem mora no meu quintal?</vt:lpstr>
      <vt:lpstr>Quem mora no meu quintal?</vt:lpstr>
      <vt:lpstr>Quem mora no meu quintal?</vt:lpstr>
    </vt:vector>
  </TitlesOfParts>
  <Company>SUMA,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Amarante  mais Amiga do Ambiente</dc:title>
  <dc:creator>Angela Vieira</dc:creator>
  <cp:lastModifiedBy>Alexandra Paulino</cp:lastModifiedBy>
  <cp:revision>87</cp:revision>
  <dcterms:created xsi:type="dcterms:W3CDTF">2021-11-12T08:57:11Z</dcterms:created>
  <dcterms:modified xsi:type="dcterms:W3CDTF">2021-11-23T15:40:30Z</dcterms:modified>
</cp:coreProperties>
</file>