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8" r:id="rId2"/>
    <p:sldId id="346" r:id="rId3"/>
    <p:sldId id="367" r:id="rId4"/>
    <p:sldId id="351" r:id="rId5"/>
    <p:sldId id="349" r:id="rId6"/>
    <p:sldId id="347" r:id="rId7"/>
    <p:sldId id="294" r:id="rId8"/>
    <p:sldId id="350" r:id="rId9"/>
    <p:sldId id="355" r:id="rId10"/>
    <p:sldId id="348" r:id="rId11"/>
    <p:sldId id="353" r:id="rId12"/>
    <p:sldId id="354" r:id="rId13"/>
    <p:sldId id="368" r:id="rId14"/>
    <p:sldId id="369" r:id="rId15"/>
    <p:sldId id="344" r:id="rId16"/>
    <p:sldId id="358" r:id="rId17"/>
    <p:sldId id="362" r:id="rId18"/>
    <p:sldId id="363" r:id="rId19"/>
    <p:sldId id="360" r:id="rId20"/>
    <p:sldId id="328" r:id="rId21"/>
    <p:sldId id="342" r:id="rId22"/>
    <p:sldId id="333" r:id="rId23"/>
    <p:sldId id="312" r:id="rId24"/>
    <p:sldId id="313" r:id="rId25"/>
    <p:sldId id="361" r:id="rId26"/>
    <p:sldId id="337" r:id="rId27"/>
    <p:sldId id="338" r:id="rId28"/>
    <p:sldId id="339" r:id="rId29"/>
    <p:sldId id="340" r:id="rId30"/>
    <p:sldId id="341" r:id="rId31"/>
    <p:sldId id="364" r:id="rId32"/>
    <p:sldId id="322" r:id="rId33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92063" autoAdjust="0"/>
  </p:normalViewPr>
  <p:slideViewPr>
    <p:cSldViewPr>
      <p:cViewPr varScale="1">
        <p:scale>
          <a:sx n="81" d="100"/>
          <a:sy n="81" d="100"/>
        </p:scale>
        <p:origin x="-1488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9E531-519B-4610-B03B-2915F67CBE23}" type="datetimeFigureOut">
              <a:rPr lang="pt-PT" smtClean="0"/>
              <a:pPr/>
              <a:t>24/05/2021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D1379-3849-49A3-9B50-D58C1358968B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1</a:t>
            </a:fld>
            <a:endParaRPr lang="pt-P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10</a:t>
            </a:fld>
            <a:endParaRPr lang="pt-P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11</a:t>
            </a:fld>
            <a:endParaRPr lang="pt-P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12</a:t>
            </a:fld>
            <a:endParaRPr lang="pt-P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13</a:t>
            </a:fld>
            <a:endParaRPr lang="pt-P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14</a:t>
            </a:fld>
            <a:endParaRPr lang="pt-P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15</a:t>
            </a:fld>
            <a:endParaRPr lang="pt-P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Aqui vamos dar a conhecer</a:t>
            </a:r>
            <a:r>
              <a:rPr lang="pt-PT" baseline="0" dirty="0" smtClean="0"/>
              <a:t> o projeto.</a:t>
            </a:r>
          </a:p>
          <a:p>
            <a:r>
              <a:rPr lang="pt-PT" baseline="0" dirty="0" smtClean="0"/>
              <a:t>As três frases chave que o caraterizam.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16</a:t>
            </a:fld>
            <a:endParaRPr lang="pt-P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Aqui vamos dar a conhecer</a:t>
            </a:r>
            <a:r>
              <a:rPr lang="pt-PT" baseline="0" dirty="0" smtClean="0"/>
              <a:t> o projeto.</a:t>
            </a:r>
          </a:p>
          <a:p>
            <a:r>
              <a:rPr lang="pt-PT" baseline="0" dirty="0" smtClean="0"/>
              <a:t>As três frases chave que o caraterizam.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17</a:t>
            </a:fld>
            <a:endParaRPr lang="pt-P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Aqui vamos dar a conhecer</a:t>
            </a:r>
            <a:r>
              <a:rPr lang="pt-PT" baseline="0" dirty="0" smtClean="0"/>
              <a:t> o projeto.</a:t>
            </a:r>
          </a:p>
          <a:p>
            <a:r>
              <a:rPr lang="pt-PT" baseline="0" dirty="0" smtClean="0"/>
              <a:t>As três frases chave que o caraterizam.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18</a:t>
            </a:fld>
            <a:endParaRPr lang="pt-P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Aqui vamos dar a conhecer</a:t>
            </a:r>
            <a:r>
              <a:rPr lang="pt-PT" baseline="0" dirty="0" smtClean="0"/>
              <a:t> o projeto.</a:t>
            </a:r>
          </a:p>
          <a:p>
            <a:r>
              <a:rPr lang="pt-PT" baseline="0" dirty="0" smtClean="0"/>
              <a:t>As três frases chave que o caraterizam.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19</a:t>
            </a:fld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2</a:t>
            </a:fld>
            <a:endParaRPr lang="pt-P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Aqui vamos dar a conhecer</a:t>
            </a:r>
            <a:r>
              <a:rPr lang="pt-PT" baseline="0" dirty="0" smtClean="0"/>
              <a:t> o projeto.</a:t>
            </a:r>
          </a:p>
          <a:p>
            <a:r>
              <a:rPr lang="pt-PT" baseline="0" dirty="0" smtClean="0"/>
              <a:t>As três frases chave que o caraterizam.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20</a:t>
            </a:fld>
            <a:endParaRPr lang="pt-P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Aqui vamos dar a conhecer</a:t>
            </a:r>
            <a:r>
              <a:rPr lang="pt-PT" baseline="0" dirty="0" smtClean="0"/>
              <a:t> o projeto.</a:t>
            </a:r>
          </a:p>
          <a:p>
            <a:r>
              <a:rPr lang="pt-PT" baseline="0" dirty="0" smtClean="0"/>
              <a:t>As três frases chave que o caraterizam.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21</a:t>
            </a:fld>
            <a:endParaRPr lang="pt-P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Aqui vamos dar a conhecer</a:t>
            </a:r>
            <a:r>
              <a:rPr lang="pt-PT" baseline="0" dirty="0" smtClean="0"/>
              <a:t> o projeto.</a:t>
            </a:r>
          </a:p>
          <a:p>
            <a:r>
              <a:rPr lang="pt-PT" baseline="0" dirty="0" smtClean="0"/>
              <a:t>As três frases chave que o caraterizam.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22</a:t>
            </a:fld>
            <a:endParaRPr lang="pt-P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/>
              <a:t>O projeto tem diversas tarefas e boas práticas que se tencionam replicar.</a:t>
            </a:r>
          </a:p>
          <a:p>
            <a:r>
              <a:rPr lang="pt-PT" dirty="0" smtClean="0"/>
              <a:t>Depois do caso de estudo de Liubliana e de termos sido</a:t>
            </a:r>
            <a:r>
              <a:rPr lang="pt-PT" baseline="0" dirty="0" smtClean="0"/>
              <a:t> uma das cidades selecionadas para abraçar este projeto. Iremos seguidamente dar a conhecer a aplicabilidade do projeto. O que </a:t>
            </a:r>
            <a:r>
              <a:rPr lang="pt-PT" baseline="0" dirty="0" err="1" smtClean="0"/>
              <a:t>gostariamos</a:t>
            </a:r>
            <a:r>
              <a:rPr lang="pt-PT" baseline="0" dirty="0" smtClean="0"/>
              <a:t> de fazer, onde </a:t>
            </a:r>
            <a:r>
              <a:rPr lang="pt-PT" baseline="0" dirty="0" err="1" smtClean="0"/>
              <a:t>gostariamos</a:t>
            </a:r>
            <a:r>
              <a:rPr lang="pt-PT" baseline="0" dirty="0" smtClean="0"/>
              <a:t> de chegar em 2020. Este projeto tenciona trabalhar a apicultura e a cidade. </a:t>
            </a:r>
            <a:r>
              <a:rPr lang="pt-PT" dirty="0" smtClean="0"/>
              <a:t>As boas práticas que tencionamos replicar, dividem-se</a:t>
            </a:r>
            <a:r>
              <a:rPr lang="pt-PT" baseline="0" dirty="0" smtClean="0"/>
              <a:t> me diversos grupos. </a:t>
            </a:r>
            <a:r>
              <a:rPr lang="pt-PT" dirty="0" smtClean="0"/>
              <a:t>Aquelas que consideramos centrais, o cerne do nosso projeto e o que almejamos alcançar primeiro.</a:t>
            </a:r>
          </a:p>
          <a:p>
            <a:r>
              <a:rPr lang="pt-PT" dirty="0" smtClean="0"/>
              <a:t>As boas práticas complementares, aquelas</a:t>
            </a:r>
            <a:r>
              <a:rPr lang="pt-PT" baseline="0" dirty="0" smtClean="0"/>
              <a:t> que tencionamos trabalhar com afinco e que, em dialogo com a cidade líder, destacamos como essenciais para trabalhar ao longo destes 2 anos. E as melhorias, ou seja, o contributo que cada cidade poderá dar ao projeto e instituir como sua boa prática para o projeto.</a:t>
            </a:r>
            <a:endParaRPr lang="pt-PT" dirty="0" smtClean="0"/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23</a:t>
            </a:fld>
            <a:endParaRPr lang="pt-P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As obrigatórias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24</a:t>
            </a:fld>
            <a:endParaRPr lang="pt-P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As obrigatórias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25</a:t>
            </a:fld>
            <a:endParaRPr lang="pt-P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Aqui vamos dar a conhecer</a:t>
            </a:r>
            <a:r>
              <a:rPr lang="pt-PT" baseline="0" dirty="0" smtClean="0"/>
              <a:t> o projeto.</a:t>
            </a:r>
          </a:p>
          <a:p>
            <a:r>
              <a:rPr lang="pt-PT" baseline="0" dirty="0" smtClean="0"/>
              <a:t>As três frases chave que o caraterizam.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26</a:t>
            </a:fld>
            <a:endParaRPr lang="pt-P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Aqui vamos dar a conhecer</a:t>
            </a:r>
            <a:r>
              <a:rPr lang="pt-PT" baseline="0" dirty="0" smtClean="0"/>
              <a:t> o projeto.</a:t>
            </a:r>
          </a:p>
          <a:p>
            <a:r>
              <a:rPr lang="pt-PT" baseline="0" dirty="0" smtClean="0"/>
              <a:t>As três frases chave que o caraterizam.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27</a:t>
            </a:fld>
            <a:endParaRPr lang="pt-P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Aqui vamos dar a conhecer</a:t>
            </a:r>
            <a:r>
              <a:rPr lang="pt-PT" baseline="0" dirty="0" smtClean="0"/>
              <a:t> o projeto.</a:t>
            </a:r>
          </a:p>
          <a:p>
            <a:r>
              <a:rPr lang="pt-PT" baseline="0" dirty="0" smtClean="0"/>
              <a:t>As três frases chave que o caraterizam.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28</a:t>
            </a:fld>
            <a:endParaRPr lang="pt-P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Aqui vamos dar a conhecer</a:t>
            </a:r>
            <a:r>
              <a:rPr lang="pt-PT" baseline="0" dirty="0" smtClean="0"/>
              <a:t> o projeto.</a:t>
            </a:r>
          </a:p>
          <a:p>
            <a:r>
              <a:rPr lang="pt-PT" baseline="0" dirty="0" smtClean="0"/>
              <a:t>As três frases chave que o caraterizam.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29</a:t>
            </a:fld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3</a:t>
            </a:fld>
            <a:endParaRPr lang="pt-P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Aqui vamos dar a conhecer</a:t>
            </a:r>
            <a:r>
              <a:rPr lang="pt-PT" baseline="0" dirty="0" smtClean="0"/>
              <a:t> o projeto.</a:t>
            </a:r>
          </a:p>
          <a:p>
            <a:r>
              <a:rPr lang="pt-PT" baseline="0" dirty="0" smtClean="0"/>
              <a:t>As três frases chave que o caraterizam.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30</a:t>
            </a:fld>
            <a:endParaRPr lang="pt-P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31</a:t>
            </a:fld>
            <a:endParaRPr lang="pt-P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32</a:t>
            </a:fld>
            <a:endParaRPr lang="pt-P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4</a:t>
            </a:fld>
            <a:endParaRPr lang="pt-P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5</a:t>
            </a:fld>
            <a:endParaRPr lang="pt-P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6</a:t>
            </a:fld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7</a:t>
            </a:fld>
            <a:endParaRPr lang="pt-P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As plantas melíferas são as que produzem néctar. Esta é uma substância açucarada que é</a:t>
            </a:r>
            <a:br>
              <a:rPr lang="pt-PT" dirty="0" smtClean="0"/>
            </a:br>
            <a:r>
              <a:rPr lang="pt-PT" dirty="0" smtClean="0"/>
              <a:t>produzida nos nectários das flores com os quais as abelhas fabricam o mel. Os nectários que</a:t>
            </a:r>
            <a:br>
              <a:rPr lang="pt-PT" dirty="0" smtClean="0"/>
            </a:br>
            <a:r>
              <a:rPr lang="pt-PT" dirty="0" smtClean="0"/>
              <a:t>servem para atrair os polinizadores encontram-se na base da parte feminina da flor. Algumas vezes</a:t>
            </a:r>
            <a:br>
              <a:rPr lang="pt-PT" dirty="0" smtClean="0"/>
            </a:br>
            <a:r>
              <a:rPr lang="pt-PT" dirty="0" smtClean="0"/>
              <a:t>podem localizar-se em qualquer parte da estrutura da flor ou mesmo fora dela.</a:t>
            </a:r>
            <a:br>
              <a:rPr lang="pt-PT" dirty="0" smtClean="0"/>
            </a:br>
            <a:r>
              <a:rPr lang="pt-PT" dirty="0" smtClean="0"/>
              <a:t>A maioria das flores apresenta manchas ou estrias que se denominam guias do néctar que são</a:t>
            </a:r>
            <a:br>
              <a:rPr lang="pt-PT" dirty="0" smtClean="0"/>
            </a:br>
            <a:r>
              <a:rPr lang="pt-PT" dirty="0" smtClean="0"/>
              <a:t>riscas de diversas cores existentes sobre as pétalas das flores, normalmente invisíveis à vista</a:t>
            </a:r>
            <a:br>
              <a:rPr lang="pt-PT" dirty="0" smtClean="0"/>
            </a:br>
            <a:r>
              <a:rPr lang="pt-PT" dirty="0" smtClean="0"/>
              <a:t>humana e que ajudam as abelhas a encontrar os nectários. Aquelas estrias </a:t>
            </a:r>
            <a:r>
              <a:rPr lang="pt-PT" dirty="0" err="1" smtClean="0"/>
              <a:t>reflectem</a:t>
            </a:r>
            <a:r>
              <a:rPr lang="pt-PT" dirty="0" smtClean="0"/>
              <a:t> os raios</a:t>
            </a:r>
            <a:br>
              <a:rPr lang="pt-PT" dirty="0" smtClean="0"/>
            </a:br>
            <a:r>
              <a:rPr lang="pt-PT" dirty="0" smtClean="0"/>
              <a:t>ultravioletas visíveis pelas abelhas.</a:t>
            </a:r>
            <a:br>
              <a:rPr lang="pt-PT" dirty="0" smtClean="0"/>
            </a:br>
            <a:r>
              <a:rPr lang="pt-PT" dirty="0" smtClean="0"/>
              <a:t>Por outro lado as estrias produzem aromas que são diferentes dos do resto da corola e que são</a:t>
            </a:r>
            <a:br>
              <a:rPr lang="pt-PT" dirty="0" smtClean="0"/>
            </a:br>
            <a:r>
              <a:rPr lang="pt-PT" dirty="0" smtClean="0"/>
              <a:t>identificados pelas antenas das abelhas intensificando assim as pistas na </a:t>
            </a:r>
            <a:r>
              <a:rPr lang="pt-PT" dirty="0" err="1" smtClean="0"/>
              <a:t>direcção</a:t>
            </a:r>
            <a:r>
              <a:rPr lang="pt-PT" dirty="0" smtClean="0"/>
              <a:t> do néctar.</a:t>
            </a:r>
            <a:br>
              <a:rPr lang="pt-PT" dirty="0" smtClean="0"/>
            </a:br>
            <a:r>
              <a:rPr lang="pt-PT" dirty="0" smtClean="0"/>
              <a:t>Além do néctar, com que fabricam o mel, as abelhas vão buscar às flores o pólen que levam para a</a:t>
            </a:r>
            <a:br>
              <a:rPr lang="pt-PT" dirty="0" smtClean="0"/>
            </a:br>
            <a:r>
              <a:rPr lang="pt-PT" dirty="0" smtClean="0"/>
              <a:t>colmeia nos açafates das patas posteriores.</a:t>
            </a:r>
            <a:br>
              <a:rPr lang="pt-PT" dirty="0" smtClean="0"/>
            </a:br>
            <a:r>
              <a:rPr lang="pt-PT" dirty="0" smtClean="0"/>
              <a:t>É com ambos que as abelhas se alimentam.</a:t>
            </a:r>
            <a:br>
              <a:rPr lang="pt-PT" dirty="0" smtClean="0"/>
            </a:br>
            <a:r>
              <a:rPr lang="pt-PT" dirty="0" smtClean="0"/>
              <a:t>De entre muitas plantas </a:t>
            </a:r>
            <a:r>
              <a:rPr lang="pt-PT" dirty="0" err="1" smtClean="0"/>
              <a:t>meliferas</a:t>
            </a:r>
            <a:r>
              <a:rPr lang="pt-PT" dirty="0" smtClean="0"/>
              <a:t>, posso destacar o alecrim, o rosmaninho, a erva-de-santa-maria, os trevos, e a borragem</a:t>
            </a:r>
          </a:p>
          <a:p>
            <a:r>
              <a:rPr lang="pt-PT" dirty="0" smtClean="0"/>
              <a:t>Quem tiver uma </a:t>
            </a:r>
            <a:r>
              <a:rPr lang="pt-PT" dirty="0" err="1" smtClean="0"/>
              <a:t>hortae</a:t>
            </a:r>
            <a:r>
              <a:rPr lang="pt-PT" dirty="0" smtClean="0"/>
              <a:t> arvores de fruto, que necessite da visita das nossas preciosas amigas, o melhor que tem a fazer é plantar alguma das </a:t>
            </a:r>
            <a:r>
              <a:rPr lang="pt-PT" dirty="0" err="1" smtClean="0"/>
              <a:t>especies</a:t>
            </a:r>
            <a:r>
              <a:rPr lang="pt-PT" dirty="0" smtClean="0"/>
              <a:t> referidas pelo meio. Sempre de frente para o sol e atrás da cultura que necessite que as abelhas visitem.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8</a:t>
            </a:fld>
            <a:endParaRPr lang="pt-P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D1379-3849-49A3-9B50-D58C1358968B}" type="slidenum">
              <a:rPr lang="pt-PT" smtClean="0"/>
              <a:pPr/>
              <a:t>9</a:t>
            </a:fld>
            <a:endParaRPr lang="pt-P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7FA6E-C924-4CA7-9D31-55C8BD75052B}" type="datetimeFigureOut">
              <a:rPr lang="pt-PT" smtClean="0"/>
              <a:pPr/>
              <a:t>24/05/2021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F0F3-A9C1-432B-B0FB-8BEDE2F548C1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7FA6E-C924-4CA7-9D31-55C8BD75052B}" type="datetimeFigureOut">
              <a:rPr lang="pt-PT" smtClean="0"/>
              <a:pPr/>
              <a:t>24/05/2021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F0F3-A9C1-432B-B0FB-8BEDE2F548C1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7FA6E-C924-4CA7-9D31-55C8BD75052B}" type="datetimeFigureOut">
              <a:rPr lang="pt-PT" smtClean="0"/>
              <a:pPr/>
              <a:t>24/05/2021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F0F3-A9C1-432B-B0FB-8BEDE2F548C1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7FA6E-C924-4CA7-9D31-55C8BD75052B}" type="datetimeFigureOut">
              <a:rPr lang="pt-PT" smtClean="0"/>
              <a:pPr/>
              <a:t>24/05/2021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F0F3-A9C1-432B-B0FB-8BEDE2F548C1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7FA6E-C924-4CA7-9D31-55C8BD75052B}" type="datetimeFigureOut">
              <a:rPr lang="pt-PT" smtClean="0"/>
              <a:pPr/>
              <a:t>24/05/2021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F0F3-A9C1-432B-B0FB-8BEDE2F548C1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7FA6E-C924-4CA7-9D31-55C8BD75052B}" type="datetimeFigureOut">
              <a:rPr lang="pt-PT" smtClean="0"/>
              <a:pPr/>
              <a:t>24/05/2021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F0F3-A9C1-432B-B0FB-8BEDE2F548C1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7FA6E-C924-4CA7-9D31-55C8BD75052B}" type="datetimeFigureOut">
              <a:rPr lang="pt-PT" smtClean="0"/>
              <a:pPr/>
              <a:t>24/05/2021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F0F3-A9C1-432B-B0FB-8BEDE2F548C1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7FA6E-C924-4CA7-9D31-55C8BD75052B}" type="datetimeFigureOut">
              <a:rPr lang="pt-PT" smtClean="0"/>
              <a:pPr/>
              <a:t>24/05/2021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F0F3-A9C1-432B-B0FB-8BEDE2F548C1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7FA6E-C924-4CA7-9D31-55C8BD75052B}" type="datetimeFigureOut">
              <a:rPr lang="pt-PT" smtClean="0"/>
              <a:pPr/>
              <a:t>24/05/2021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F0F3-A9C1-432B-B0FB-8BEDE2F548C1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7FA6E-C924-4CA7-9D31-55C8BD75052B}" type="datetimeFigureOut">
              <a:rPr lang="pt-PT" smtClean="0"/>
              <a:pPr/>
              <a:t>24/05/2021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F0F3-A9C1-432B-B0FB-8BEDE2F548C1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7FA6E-C924-4CA7-9D31-55C8BD75052B}" type="datetimeFigureOut">
              <a:rPr lang="pt-PT" smtClean="0"/>
              <a:pPr/>
              <a:t>24/05/2021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3F0F3-A9C1-432B-B0FB-8BEDE2F548C1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7FA6E-C924-4CA7-9D31-55C8BD75052B}" type="datetimeFigureOut">
              <a:rPr lang="pt-PT" smtClean="0"/>
              <a:pPr/>
              <a:t>24/05/2021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3F0F3-A9C1-432B-B0FB-8BEDE2F548C1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emf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6.emf"/><Relationship Id="rId4" Type="http://schemas.openxmlformats.org/officeDocument/2006/relationships/image" Target="../media/image3.emf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.emf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26.jpeg"/><Relationship Id="rId5" Type="http://schemas.openxmlformats.org/officeDocument/2006/relationships/image" Target="../media/image6.emf"/><Relationship Id="rId10" Type="http://schemas.openxmlformats.org/officeDocument/2006/relationships/image" Target="../media/image25.jpeg"/><Relationship Id="rId4" Type="http://schemas.openxmlformats.org/officeDocument/2006/relationships/image" Target="../media/image3.emf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emf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1.emf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33.jpeg"/><Relationship Id="rId5" Type="http://schemas.openxmlformats.org/officeDocument/2006/relationships/image" Target="../media/image6.emf"/><Relationship Id="rId10" Type="http://schemas.openxmlformats.org/officeDocument/2006/relationships/image" Target="../media/image32.jpeg"/><Relationship Id="rId4" Type="http://schemas.openxmlformats.org/officeDocument/2006/relationships/image" Target="../media/image3.emf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emf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.jpeg"/><Relationship Id="rId5" Type="http://schemas.openxmlformats.org/officeDocument/2006/relationships/image" Target="../media/image6.emf"/><Relationship Id="rId10" Type="http://schemas.openxmlformats.org/officeDocument/2006/relationships/image" Target="../media/image40.jpeg"/><Relationship Id="rId4" Type="http://schemas.openxmlformats.org/officeDocument/2006/relationships/image" Target="../media/image3.emf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e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emf"/><Relationship Id="rId4" Type="http://schemas.openxmlformats.org/officeDocument/2006/relationships/image" Target="../media/image3.emf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em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emf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6.emf"/><Relationship Id="rId4" Type="http://schemas.openxmlformats.org/officeDocument/2006/relationships/image" Target="../media/image3.emf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.em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.emf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emf"/><Relationship Id="rId10" Type="http://schemas.openxmlformats.org/officeDocument/2006/relationships/image" Target="../media/image62.jpeg"/><Relationship Id="rId4" Type="http://schemas.openxmlformats.org/officeDocument/2006/relationships/image" Target="../media/image3.emf"/><Relationship Id="rId9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png"/><Relationship Id="rId3" Type="http://schemas.openxmlformats.org/officeDocument/2006/relationships/image" Target="../media/image1.emf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67.jpeg"/><Relationship Id="rId5" Type="http://schemas.openxmlformats.org/officeDocument/2006/relationships/image" Target="../media/image6.emf"/><Relationship Id="rId10" Type="http://schemas.openxmlformats.org/officeDocument/2006/relationships/image" Target="../media/image66.jpeg"/><Relationship Id="rId4" Type="http://schemas.openxmlformats.org/officeDocument/2006/relationships/image" Target="../media/image3.emf"/><Relationship Id="rId9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em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em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6.emf"/><Relationship Id="rId4" Type="http://schemas.openxmlformats.org/officeDocument/2006/relationships/image" Target="../media/image3.emf"/><Relationship Id="rId9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5" name="Picture 5"/>
          <p:cNvPicPr/>
          <p:nvPr/>
        </p:nvPicPr>
        <p:blipFill>
          <a:blip r:embed="rId4" cstate="print"/>
          <a:stretch/>
        </p:blipFill>
        <p:spPr>
          <a:xfrm>
            <a:off x="537840" y="227880"/>
            <a:ext cx="4050720" cy="151056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5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sp>
        <p:nvSpPr>
          <p:cNvPr id="12" name="CustomShape 1"/>
          <p:cNvSpPr/>
          <p:nvPr/>
        </p:nvSpPr>
        <p:spPr>
          <a:xfrm>
            <a:off x="827584" y="2204864"/>
            <a:ext cx="7776864" cy="1606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6000" b="1" spc="-1" dirty="0" smtClean="0">
                <a:solidFill>
                  <a:srgbClr val="000000"/>
                </a:solidFill>
                <a:latin typeface="+mj-lt"/>
              </a:rPr>
              <a:t>A </a:t>
            </a:r>
            <a:r>
              <a:rPr lang="en-US" sz="6000" b="1" spc="-1" dirty="0" err="1" smtClean="0">
                <a:solidFill>
                  <a:srgbClr val="000000"/>
                </a:solidFill>
                <a:latin typeface="+mj-lt"/>
              </a:rPr>
              <a:t>vida</a:t>
            </a:r>
            <a:r>
              <a:rPr lang="en-US" sz="6000" b="1" spc="-1" dirty="0" smtClean="0">
                <a:solidFill>
                  <a:srgbClr val="000000"/>
                </a:solidFill>
                <a:latin typeface="+mj-lt"/>
              </a:rPr>
              <a:t> das </a:t>
            </a:r>
            <a:r>
              <a:rPr lang="en-US" sz="6000" b="1" spc="-1" dirty="0" err="1" smtClean="0">
                <a:solidFill>
                  <a:srgbClr val="000000"/>
                </a:solidFill>
                <a:latin typeface="+mj-lt"/>
              </a:rPr>
              <a:t>abelhas</a:t>
            </a:r>
            <a:r>
              <a:rPr lang="en-US" sz="6000" b="1" spc="-1" dirty="0" smtClean="0">
                <a:solidFill>
                  <a:srgbClr val="000000"/>
                </a:solidFill>
                <a:latin typeface="+mj-lt"/>
              </a:rPr>
              <a:t> e dos </a:t>
            </a:r>
            <a:r>
              <a:rPr lang="en-US" sz="6000" b="1" spc="-1" dirty="0" err="1" smtClean="0">
                <a:solidFill>
                  <a:srgbClr val="000000"/>
                </a:solidFill>
                <a:latin typeface="+mj-lt"/>
              </a:rPr>
              <a:t>polinizadores</a:t>
            </a:r>
            <a:r>
              <a:rPr lang="en-US" sz="6000" b="1" spc="-1" dirty="0" smtClean="0">
                <a:solidFill>
                  <a:srgbClr val="000000"/>
                </a:solidFill>
                <a:latin typeface="+mj-lt"/>
              </a:rPr>
              <a:t> da </a:t>
            </a:r>
            <a:r>
              <a:rPr lang="en-US" sz="6000" b="1" spc="-1" dirty="0" err="1" smtClean="0">
                <a:solidFill>
                  <a:srgbClr val="000000"/>
                </a:solidFill>
                <a:latin typeface="+mj-lt"/>
              </a:rPr>
              <a:t>Natureza</a:t>
            </a:r>
            <a:endParaRPr lang="en-US" sz="6000" b="0" strike="noStrike" spc="-1" dirty="0">
              <a:latin typeface="+mj-lt"/>
            </a:endParaRPr>
          </a:p>
          <a:p>
            <a:pPr>
              <a:lnSpc>
                <a:spcPct val="80000"/>
              </a:lnSpc>
              <a:spcBef>
                <a:spcPts val="1040"/>
              </a:spcBef>
            </a:pPr>
            <a:endParaRPr lang="en-US" sz="5400" b="0" strike="noStrike" spc="-1" dirty="0">
              <a:latin typeface="+mj-lt"/>
            </a:endParaRPr>
          </a:p>
        </p:txBody>
      </p:sp>
      <p:grpSp>
        <p:nvGrpSpPr>
          <p:cNvPr id="8" name="Grupo 16"/>
          <p:cNvGrpSpPr/>
          <p:nvPr/>
        </p:nvGrpSpPr>
        <p:grpSpPr>
          <a:xfrm rot="2374807">
            <a:off x="1996808" y="1381035"/>
            <a:ext cx="613880" cy="726612"/>
            <a:chOff x="2075629" y="689663"/>
            <a:chExt cx="873349" cy="966546"/>
          </a:xfrm>
        </p:grpSpPr>
        <p:grpSp>
          <p:nvGrpSpPr>
            <p:cNvPr id="9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6" name="Fluxograma: disco magnético 15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7" name="Rectângulo 16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" name="Rectângulo 17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9" name="Rectângulo 18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0" name="Lágrima 9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Lágrima 10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Oval 13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" name="Oval 14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20" name="Imagem 19" descr="MarcaAmarante_nc_cmyk_vert_verd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2808183" y="6333828"/>
            <a:ext cx="693341" cy="476672"/>
          </a:xfrm>
          <a:prstGeom prst="rect">
            <a:avLst/>
          </a:prstGeom>
        </p:spPr>
      </p:pic>
      <p:pic>
        <p:nvPicPr>
          <p:cNvPr id="21" name="Picture 13"/>
          <p:cNvPicPr/>
          <p:nvPr/>
        </p:nvPicPr>
        <p:blipFill>
          <a:blip r:embed="rId7" cstate="print"/>
          <a:srcRect l="36118" t="-7387"/>
          <a:stretch/>
        </p:blipFill>
        <p:spPr>
          <a:xfrm>
            <a:off x="3451879" y="6289204"/>
            <a:ext cx="3820800" cy="476672"/>
          </a:xfrm>
          <a:prstGeom prst="rect">
            <a:avLst/>
          </a:prstGeom>
          <a:ln>
            <a:noFill/>
          </a:ln>
        </p:spPr>
      </p:pic>
      <p:pic>
        <p:nvPicPr>
          <p:cNvPr id="22" name="Picture 13"/>
          <p:cNvPicPr/>
          <p:nvPr/>
        </p:nvPicPr>
        <p:blipFill>
          <a:blip r:embed="rId7" cstate="print"/>
          <a:srcRect r="81941" b="2666"/>
          <a:stretch/>
        </p:blipFill>
        <p:spPr>
          <a:xfrm>
            <a:off x="1897345" y="6378452"/>
            <a:ext cx="1080120" cy="432048"/>
          </a:xfrm>
          <a:prstGeom prst="rect">
            <a:avLst/>
          </a:prstGeom>
          <a:ln>
            <a:noFill/>
          </a:ln>
        </p:spPr>
      </p:pic>
      <p:sp>
        <p:nvSpPr>
          <p:cNvPr id="23" name="CaixaDeTexto 22"/>
          <p:cNvSpPr txBox="1"/>
          <p:nvPr/>
        </p:nvSpPr>
        <p:spPr>
          <a:xfrm>
            <a:off x="2123728" y="5157192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latin typeface="+mj-lt"/>
              </a:rPr>
              <a:t>EB Marão</a:t>
            </a:r>
          </a:p>
          <a:p>
            <a:r>
              <a:rPr lang="pt-PT" dirty="0" smtClean="0">
                <a:latin typeface="+mj-lt"/>
              </a:rPr>
              <a:t>5ºAM</a:t>
            </a:r>
          </a:p>
          <a:p>
            <a:endParaRPr lang="pt-PT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sp>
        <p:nvSpPr>
          <p:cNvPr id="12" name="CustomShape 1"/>
          <p:cNvSpPr/>
          <p:nvPr/>
        </p:nvSpPr>
        <p:spPr>
          <a:xfrm>
            <a:off x="0" y="1196752"/>
            <a:ext cx="9144000" cy="105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60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Polén</a:t>
            </a:r>
            <a:endParaRPr lang="en-US" sz="6000" b="0" strike="noStrike" spc="-1" dirty="0">
              <a:latin typeface="+mj-lt"/>
            </a:endParaRPr>
          </a:p>
          <a:p>
            <a:pPr>
              <a:lnSpc>
                <a:spcPct val="80000"/>
              </a:lnSpc>
              <a:spcBef>
                <a:spcPts val="1040"/>
              </a:spcBef>
            </a:pPr>
            <a:endParaRPr lang="en-US" sz="5400" b="0" strike="noStrike" spc="-1" dirty="0">
              <a:latin typeface="+mj-lt"/>
            </a:endParaRPr>
          </a:p>
        </p:txBody>
      </p:sp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772672" y="1453043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9" name="Fluxograma: disco magnético 18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ctângulo 20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Rectângulo 21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1" name="Lágrima 10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Lágrima 15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23" name="Imagem 22" descr="Achei_pole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2060848"/>
            <a:ext cx="228600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m 23" descr="000000000436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2348880"/>
            <a:ext cx="4596104" cy="2298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m 25" descr="MarcaAmarante_nc_cmyk_vert_verd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 cstate="print"/>
          <a:srcRect l="11513" t="37400" r="48325" b="41600"/>
          <a:stretch>
            <a:fillRect/>
          </a:stretch>
        </p:blipFill>
        <p:spPr bwMode="auto">
          <a:xfrm>
            <a:off x="3923928" y="4797152"/>
            <a:ext cx="4896544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4229056" y="300916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9" name="Fluxograma: disco magnético 18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ctângulo 20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Rectângulo 21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1" name="Lágrima 10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Lágrima 15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31" name="Imagem 30" descr="MarcaAmarante_nc_cmyk_vert_verd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  <p:pic>
        <p:nvPicPr>
          <p:cNvPr id="25" name="Imagem 24" descr="qq.jpg"/>
          <p:cNvPicPr>
            <a:picLocks noChangeAspect="1"/>
          </p:cNvPicPr>
          <p:nvPr/>
        </p:nvPicPr>
        <p:blipFill>
          <a:blip r:embed="rId7" cstate="print"/>
          <a:srcRect t="9745" b="3764"/>
          <a:stretch>
            <a:fillRect/>
          </a:stretch>
        </p:blipFill>
        <p:spPr>
          <a:xfrm>
            <a:off x="323528" y="1476270"/>
            <a:ext cx="8456304" cy="4728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340624" y="948987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9" name="Fluxograma: disco magnético 18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ctângulo 20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Rectângulo 21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1" name="Lágrima 10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Lágrima 15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31" name="Imagem 30" descr="MarcaAmarante_nc_cmyk_vert_verd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  <p:pic>
        <p:nvPicPr>
          <p:cNvPr id="26" name="Imagem 25" descr="f9d747476961868ce2cd56b153c304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2492896"/>
            <a:ext cx="2952328" cy="393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Imagem 29" descr="hotel a insectes - rouge - caillard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4168" y="4941168"/>
            <a:ext cx="1695450" cy="1695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gem 31" descr="Hotel de insecto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79912" y="1916832"/>
            <a:ext cx="4680520" cy="2632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m 22" descr="9ea4d27b7c1a40de43ecb2f1b16eb9cb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51920" y="4941168"/>
            <a:ext cx="1963936" cy="1472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m 23" descr="700052hotel2_2-600x60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91680" y="620688"/>
            <a:ext cx="1637928" cy="1637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340624" y="948987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9" name="Fluxograma: disco magnético 18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ctângulo 20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Rectângulo 21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1" name="Lágrima 10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Lágrima 15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31" name="Imagem 30" descr="MarcaAmarante_nc_cmyk_vert_verd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  <p:pic>
        <p:nvPicPr>
          <p:cNvPr id="25" name="Imagem 24" descr="IMG_20200518_08045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1844824"/>
            <a:ext cx="3219822" cy="4293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agem 26" descr="IMG_20200516_17033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27984" y="1844824"/>
            <a:ext cx="3240360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6245280" y="112275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9" name="Fluxograma: disco magnético 18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ctângulo 20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Rectângulo 21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1" name="Lágrima 10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Lágrima 15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31" name="Imagem 30" descr="MarcaAmarante_nc_cmyk_vert_verd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  <p:pic>
        <p:nvPicPr>
          <p:cNvPr id="24" name="Imagem 23" descr="IMG_20200516_1638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4005064"/>
            <a:ext cx="2052228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agem 28" descr="IMG_20200516_16040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11760" y="3573016"/>
            <a:ext cx="2088232" cy="2784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Imagem 33" descr="IMG_20200516_15303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36096" y="908720"/>
            <a:ext cx="2160240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Imagem 34" descr="IMG_20200516_15471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520" y="3140968"/>
            <a:ext cx="2052228" cy="2736304"/>
          </a:xfrm>
          <a:prstGeom prst="rect">
            <a:avLst/>
          </a:prstGeom>
        </p:spPr>
      </p:pic>
      <p:pic>
        <p:nvPicPr>
          <p:cNvPr id="36" name="Imagem 35" descr="IMG_20200516_15110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75856" y="476672"/>
            <a:ext cx="2052228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Imagem 36" descr="IMG_20200516_15084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15616" y="188640"/>
            <a:ext cx="2052228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m 25" descr="IMG_20200516_170339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04248" y="3284984"/>
            <a:ext cx="2268252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sp>
        <p:nvSpPr>
          <p:cNvPr id="12" name="CustomShape 1"/>
          <p:cNvSpPr/>
          <p:nvPr/>
        </p:nvSpPr>
        <p:spPr>
          <a:xfrm>
            <a:off x="0" y="1052736"/>
            <a:ext cx="9144000" cy="105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5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Apicultura</a:t>
            </a:r>
            <a:endParaRPr lang="en-US" sz="5400" b="0" strike="noStrike" spc="-1" dirty="0">
              <a:latin typeface="+mj-lt"/>
            </a:endParaRPr>
          </a:p>
          <a:p>
            <a:pPr>
              <a:lnSpc>
                <a:spcPct val="80000"/>
              </a:lnSpc>
              <a:spcBef>
                <a:spcPts val="1040"/>
              </a:spcBef>
            </a:pPr>
            <a:endParaRPr lang="en-US" sz="4800" b="0" strike="noStrike" spc="-1" dirty="0">
              <a:latin typeface="+mj-lt"/>
            </a:endParaRPr>
          </a:p>
        </p:txBody>
      </p:sp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7181383" y="876979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9" name="Fluxograma: disco magnético 18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ctângulo 20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Rectângulo 21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1" name="Lágrima 10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Lágrima 15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23" name="Imagem 22" descr="índice.jpg"/>
          <p:cNvPicPr>
            <a:picLocks noChangeAspect="1"/>
          </p:cNvPicPr>
          <p:nvPr/>
        </p:nvPicPr>
        <p:blipFill>
          <a:blip r:embed="rId6" cstate="print"/>
          <a:srcRect b="10728"/>
          <a:stretch>
            <a:fillRect/>
          </a:stretch>
        </p:blipFill>
        <p:spPr>
          <a:xfrm>
            <a:off x="6588224" y="1916832"/>
            <a:ext cx="2076450" cy="1964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m 23" descr="Abelhas-Safra-de-me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63888" y="4077072"/>
            <a:ext cx="2363755" cy="177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m 25" descr="20150222161014-Q41A6406-g-810x513.jpg"/>
          <p:cNvPicPr>
            <a:picLocks noChangeAspect="1"/>
          </p:cNvPicPr>
          <p:nvPr/>
        </p:nvPicPr>
        <p:blipFill>
          <a:blip r:embed="rId8" cstate="print"/>
          <a:srcRect r="30400"/>
          <a:stretch>
            <a:fillRect/>
          </a:stretch>
        </p:blipFill>
        <p:spPr>
          <a:xfrm>
            <a:off x="3563888" y="2060848"/>
            <a:ext cx="1913409" cy="1741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agem 26" descr="59e8185da028860ab8dc06b8-larg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88224" y="4149080"/>
            <a:ext cx="2016224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Imagem 27" descr="DSC08950 _IG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2060848"/>
            <a:ext cx="3006344" cy="4509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Imagem 29" descr="MarcaAmarante_nc_cmyk_vert_verde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4373072" y="6019114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7" name="Fluxograma: disco magnético 1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" name="Rectângulo 1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9" name="Rectângulo 1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0" name="Lágrima 9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Lágrima 10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Oval 11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Oval 1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23" name="Imagem 22" descr="MarcaAmarante_nc_cmyk_vert_verd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  <p:sp>
        <p:nvSpPr>
          <p:cNvPr id="24" name="Rectângulo 23"/>
          <p:cNvSpPr/>
          <p:nvPr/>
        </p:nvSpPr>
        <p:spPr>
          <a:xfrm>
            <a:off x="2195736" y="476672"/>
            <a:ext cx="237626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l="45178" t="19550" r="21157" b="14301"/>
          <a:stretch>
            <a:fillRect/>
          </a:stretch>
        </p:blipFill>
        <p:spPr bwMode="auto">
          <a:xfrm>
            <a:off x="1115616" y="2276872"/>
            <a:ext cx="3192355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 l="43997" t="23750" r="22338" b="21650"/>
          <a:stretch>
            <a:fillRect/>
          </a:stretch>
        </p:blipFill>
        <p:spPr bwMode="auto">
          <a:xfrm>
            <a:off x="5436096" y="2708920"/>
            <a:ext cx="2762615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CustomShape 1"/>
          <p:cNvSpPr/>
          <p:nvPr/>
        </p:nvSpPr>
        <p:spPr>
          <a:xfrm>
            <a:off x="0" y="1052736"/>
            <a:ext cx="9144000" cy="105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5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Abelha</a:t>
            </a:r>
            <a:endParaRPr lang="en-US" sz="5400" b="0" strike="noStrike" spc="-1" dirty="0">
              <a:latin typeface="+mj-lt"/>
            </a:endParaRPr>
          </a:p>
          <a:p>
            <a:pPr>
              <a:lnSpc>
                <a:spcPct val="80000"/>
              </a:lnSpc>
              <a:spcBef>
                <a:spcPts val="1040"/>
              </a:spcBef>
            </a:pPr>
            <a:endParaRPr lang="en-US" sz="4800" b="0" strike="noStrike" spc="-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4373072" y="6019114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7" name="Fluxograma: disco magnético 1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" name="Rectângulo 1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9" name="Rectângulo 1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0" name="Lágrima 9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Lágrima 10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Oval 11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Oval 1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23" name="Imagem 22" descr="MarcaAmarante_nc_cmyk_vert_verd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  <p:sp>
        <p:nvSpPr>
          <p:cNvPr id="24" name="Rectângulo 23"/>
          <p:cNvSpPr/>
          <p:nvPr/>
        </p:nvSpPr>
        <p:spPr>
          <a:xfrm>
            <a:off x="2195736" y="476672"/>
            <a:ext cx="237626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/>
          <a:srcRect l="42816" t="17450" r="22928" b="12201"/>
          <a:stretch>
            <a:fillRect/>
          </a:stretch>
        </p:blipFill>
        <p:spPr bwMode="auto">
          <a:xfrm>
            <a:off x="1115616" y="2564904"/>
            <a:ext cx="2680417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/>
          <a:srcRect l="42913" t="18500" r="21650" b="15351"/>
          <a:stretch>
            <a:fillRect/>
          </a:stretch>
        </p:blipFill>
        <p:spPr bwMode="auto">
          <a:xfrm>
            <a:off x="4716016" y="1844824"/>
            <a:ext cx="3909006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CustomShape 1"/>
          <p:cNvSpPr/>
          <p:nvPr/>
        </p:nvSpPr>
        <p:spPr>
          <a:xfrm>
            <a:off x="0" y="692696"/>
            <a:ext cx="9144000" cy="105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4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Ciclo</a:t>
            </a:r>
            <a:r>
              <a:rPr lang="en-US" sz="4400" b="1" strike="noStrike" spc="-1" dirty="0" smtClean="0">
                <a:solidFill>
                  <a:srgbClr val="000000"/>
                </a:solidFill>
                <a:latin typeface="+mj-lt"/>
                <a:ea typeface="Calibri"/>
              </a:rPr>
              <a:t> de </a:t>
            </a:r>
            <a:r>
              <a:rPr lang="en-US" sz="4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vida</a:t>
            </a:r>
            <a:endParaRPr lang="en-US" sz="4400" b="0" strike="noStrike" spc="-1" dirty="0">
              <a:latin typeface="+mj-lt"/>
            </a:endParaRPr>
          </a:p>
          <a:p>
            <a:pPr>
              <a:lnSpc>
                <a:spcPct val="80000"/>
              </a:lnSpc>
              <a:spcBef>
                <a:spcPts val="1040"/>
              </a:spcBef>
            </a:pPr>
            <a:endParaRPr lang="en-US" sz="4000" b="0" strike="noStrike" spc="-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4373072" y="6019114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7" name="Fluxograma: disco magnético 1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" name="Rectângulo 1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9" name="Rectângulo 1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0" name="Lágrima 9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Lágrima 10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Oval 11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Oval 1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23" name="Imagem 22" descr="MarcaAmarante_nc_cmyk_vert_verd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  <p:sp>
        <p:nvSpPr>
          <p:cNvPr id="24" name="Rectângulo 23"/>
          <p:cNvSpPr/>
          <p:nvPr/>
        </p:nvSpPr>
        <p:spPr>
          <a:xfrm>
            <a:off x="2195736" y="476672"/>
            <a:ext cx="2376264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CustomShape 1"/>
          <p:cNvSpPr/>
          <p:nvPr/>
        </p:nvSpPr>
        <p:spPr>
          <a:xfrm>
            <a:off x="0" y="692696"/>
            <a:ext cx="9144000" cy="105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4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Sociedade</a:t>
            </a:r>
            <a:r>
              <a:rPr lang="en-US" sz="4400" b="1" strike="noStrike" spc="-1" dirty="0" smtClean="0">
                <a:solidFill>
                  <a:srgbClr val="000000"/>
                </a:solidFill>
                <a:latin typeface="+mj-lt"/>
                <a:ea typeface="Calibri"/>
              </a:rPr>
              <a:t> das </a:t>
            </a:r>
            <a:r>
              <a:rPr lang="en-US" sz="4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abelhas</a:t>
            </a:r>
            <a:endParaRPr lang="en-US" sz="4400" b="0" strike="noStrike" spc="-1" dirty="0">
              <a:latin typeface="+mj-lt"/>
            </a:endParaRPr>
          </a:p>
          <a:p>
            <a:pPr>
              <a:lnSpc>
                <a:spcPct val="80000"/>
              </a:lnSpc>
              <a:spcBef>
                <a:spcPts val="1040"/>
              </a:spcBef>
            </a:pPr>
            <a:endParaRPr lang="en-US" sz="4000" b="0" strike="noStrike" spc="-1" dirty="0"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 l="43997" t="17450" r="22338" b="15351"/>
          <a:stretch>
            <a:fillRect/>
          </a:stretch>
        </p:blipFill>
        <p:spPr bwMode="auto">
          <a:xfrm>
            <a:off x="683568" y="1700808"/>
            <a:ext cx="4104456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m 21" descr="Abelhas-anti-sociais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92080" y="2924944"/>
            <a:ext cx="3253368" cy="2163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6461303" y="372923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5" name="Fluxograma: disco magnético 14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6" name="Rectângulo 15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7" name="Rectângulo 16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" name="Rectângulo 17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9" name="Lágrima 8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0" name="Lágrima 9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Oval 10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Oval 11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21" name="Imagem 20" descr="MarcaAmarante_nc_cmyk_vert_verd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print"/>
          <a:srcRect l="53812" t="16316" r="5501" b="18418"/>
          <a:stretch>
            <a:fillRect/>
          </a:stretch>
        </p:blipFill>
        <p:spPr bwMode="auto">
          <a:xfrm>
            <a:off x="395536" y="2780928"/>
            <a:ext cx="1897621" cy="146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/>
          <a:srcRect l="4131" t="7845" r="53181" b="17621"/>
          <a:stretch>
            <a:fillRect/>
          </a:stretch>
        </p:blipFill>
        <p:spPr bwMode="auto">
          <a:xfrm>
            <a:off x="2123728" y="4365104"/>
            <a:ext cx="1728192" cy="156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9" cstate="print"/>
          <a:srcRect l="5343" t="8277" r="55923" b="28264"/>
          <a:stretch>
            <a:fillRect/>
          </a:stretch>
        </p:blipFill>
        <p:spPr bwMode="auto">
          <a:xfrm>
            <a:off x="5868144" y="2348880"/>
            <a:ext cx="1928229" cy="1529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/>
          <a:srcRect l="9187" t="19036" r="47501" b="18418"/>
          <a:stretch>
            <a:fillRect/>
          </a:stretch>
        </p:blipFill>
        <p:spPr bwMode="auto">
          <a:xfrm>
            <a:off x="2699792" y="2420888"/>
            <a:ext cx="2111869" cy="147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/>
          <a:srcRect l="48196" t="7986" r="6362" b="17480"/>
          <a:stretch>
            <a:fillRect/>
          </a:stretch>
        </p:blipFill>
        <p:spPr bwMode="auto">
          <a:xfrm>
            <a:off x="4644008" y="4077072"/>
            <a:ext cx="1836408" cy="155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 cstate="print"/>
          <a:srcRect l="48084" t="11036" r="11846" b="22746"/>
          <a:stretch>
            <a:fillRect/>
          </a:stretch>
        </p:blipFill>
        <p:spPr bwMode="auto">
          <a:xfrm>
            <a:off x="6948264" y="4293096"/>
            <a:ext cx="1928229" cy="154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CustomShape 1"/>
          <p:cNvSpPr/>
          <p:nvPr/>
        </p:nvSpPr>
        <p:spPr>
          <a:xfrm>
            <a:off x="0" y="692696"/>
            <a:ext cx="9144000" cy="105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4400" b="1" spc="-1" dirty="0" err="1" smtClean="0">
                <a:solidFill>
                  <a:srgbClr val="000000"/>
                </a:solidFill>
                <a:latin typeface="+mj-lt"/>
              </a:rPr>
              <a:t>Tarefas</a:t>
            </a:r>
            <a:r>
              <a:rPr lang="en-US" sz="4400" b="1" spc="-1" dirty="0" smtClean="0">
                <a:solidFill>
                  <a:srgbClr val="000000"/>
                </a:solidFill>
                <a:latin typeface="+mj-lt"/>
              </a:rPr>
              <a:t> das </a:t>
            </a:r>
            <a:r>
              <a:rPr lang="en-US" sz="4400" b="1" spc="-1" dirty="0" err="1" smtClean="0">
                <a:solidFill>
                  <a:srgbClr val="000000"/>
                </a:solidFill>
                <a:latin typeface="+mj-lt"/>
              </a:rPr>
              <a:t>abelhas</a:t>
            </a:r>
            <a:endParaRPr lang="en-US" sz="4400" b="0" strike="noStrike" spc="-1" dirty="0">
              <a:latin typeface="+mj-lt"/>
            </a:endParaRPr>
          </a:p>
          <a:p>
            <a:pPr>
              <a:lnSpc>
                <a:spcPct val="80000"/>
              </a:lnSpc>
              <a:spcBef>
                <a:spcPts val="1040"/>
              </a:spcBef>
            </a:pPr>
            <a:endParaRPr lang="en-US" sz="4000" b="0" strike="noStrike" spc="-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sp>
        <p:nvSpPr>
          <p:cNvPr id="12" name="CustomShape 1"/>
          <p:cNvSpPr/>
          <p:nvPr/>
        </p:nvSpPr>
        <p:spPr>
          <a:xfrm>
            <a:off x="0" y="1412776"/>
            <a:ext cx="9144000" cy="105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4400" b="1" strike="noStrike" spc="-1" dirty="0" smtClean="0">
                <a:solidFill>
                  <a:srgbClr val="000000"/>
                </a:solidFill>
                <a:latin typeface="+mj-lt"/>
                <a:ea typeface="Calibri"/>
              </a:rPr>
              <a:t>O </a:t>
            </a:r>
            <a:r>
              <a:rPr lang="en-US" sz="4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dia</a:t>
            </a:r>
            <a:r>
              <a:rPr lang="en-US" sz="4400" b="1" strike="noStrike" spc="-1" dirty="0" smtClean="0">
                <a:solidFill>
                  <a:srgbClr val="000000"/>
                </a:solidFill>
                <a:latin typeface="+mj-lt"/>
                <a:ea typeface="Calibri"/>
              </a:rPr>
              <a:t> de </a:t>
            </a:r>
            <a:r>
              <a:rPr lang="en-US" sz="4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hoje</a:t>
            </a:r>
            <a:r>
              <a:rPr lang="en-US" sz="4400" b="1" strike="noStrike" spc="-1" dirty="0" smtClean="0">
                <a:solidFill>
                  <a:srgbClr val="000000"/>
                </a:solidFill>
                <a:latin typeface="+mj-lt"/>
                <a:ea typeface="Calibri"/>
              </a:rPr>
              <a:t>:</a:t>
            </a:r>
            <a:endParaRPr lang="en-US" sz="4400" b="0" strike="noStrike" spc="-1" dirty="0">
              <a:latin typeface="+mj-lt"/>
            </a:endParaRPr>
          </a:p>
          <a:p>
            <a:pPr>
              <a:lnSpc>
                <a:spcPct val="80000"/>
              </a:lnSpc>
              <a:spcBef>
                <a:spcPts val="1040"/>
              </a:spcBef>
            </a:pPr>
            <a:endParaRPr lang="en-US" sz="4000" b="0" strike="noStrike" spc="-1" dirty="0">
              <a:latin typeface="+mj-lt"/>
            </a:endParaRPr>
          </a:p>
        </p:txBody>
      </p:sp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7181383" y="876979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9" name="Fluxograma: disco magnético 18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ctângulo 20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Rectângulo 21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1" name="Lágrima 10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Lágrima 15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7" name="CaixaDeTexto 26"/>
          <p:cNvSpPr txBox="1"/>
          <p:nvPr/>
        </p:nvSpPr>
        <p:spPr>
          <a:xfrm>
            <a:off x="1187624" y="2852936"/>
            <a:ext cx="7488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buFont typeface="Arial" pitchFamily="34" charset="0"/>
              <a:buChar char="•"/>
            </a:pPr>
            <a:r>
              <a:rPr lang="pt-PT" sz="3200" dirty="0" smtClean="0">
                <a:latin typeface="+mj-lt"/>
              </a:rPr>
              <a:t>1º Parte – Aprender ouvindo</a:t>
            </a:r>
          </a:p>
          <a:p>
            <a:pPr algn="ctr">
              <a:lnSpc>
                <a:spcPct val="200000"/>
              </a:lnSpc>
              <a:buFont typeface="Arial" pitchFamily="34" charset="0"/>
              <a:buChar char="•"/>
            </a:pPr>
            <a:r>
              <a:rPr lang="pt-PT" sz="3200" dirty="0" smtClean="0">
                <a:latin typeface="+mj-lt"/>
              </a:rPr>
              <a:t>2º Parte – Aprender fazendo</a:t>
            </a:r>
            <a:endParaRPr lang="pt-PT" sz="4000" dirty="0" smtClean="0">
              <a:latin typeface="+mj-lt"/>
            </a:endParaRPr>
          </a:p>
          <a:p>
            <a:pPr algn="ctr">
              <a:buFont typeface="Arial" pitchFamily="34" charset="0"/>
              <a:buChar char="•"/>
            </a:pPr>
            <a:endParaRPr lang="pt-PT" sz="3200" dirty="0">
              <a:latin typeface="+mj-lt"/>
            </a:endParaRPr>
          </a:p>
        </p:txBody>
      </p:sp>
      <p:pic>
        <p:nvPicPr>
          <p:cNvPr id="24" name="Imagem 23" descr="MarcaAmarante_nc_cmyk_vert_verd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8" name="Grupo 16"/>
          <p:cNvGrpSpPr/>
          <p:nvPr/>
        </p:nvGrpSpPr>
        <p:grpSpPr>
          <a:xfrm rot="2374807">
            <a:off x="1132712" y="1309028"/>
            <a:ext cx="613880" cy="726612"/>
            <a:chOff x="2075629" y="689663"/>
            <a:chExt cx="873349" cy="966546"/>
          </a:xfrm>
        </p:grpSpPr>
        <p:grpSp>
          <p:nvGrpSpPr>
            <p:cNvPr id="10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7" name="Fluxograma: disco magnético 1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" name="Rectângulo 1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9" name="Rectângulo 1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1" name="Lágrima 10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Lágrima 11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" name="Oval 14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Oval 1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1" name="Grupo 16"/>
          <p:cNvGrpSpPr/>
          <p:nvPr/>
        </p:nvGrpSpPr>
        <p:grpSpPr>
          <a:xfrm rot="2374807">
            <a:off x="1780785" y="804972"/>
            <a:ext cx="613880" cy="726612"/>
            <a:chOff x="2075629" y="689663"/>
            <a:chExt cx="873349" cy="966546"/>
          </a:xfrm>
        </p:grpSpPr>
        <p:grpSp>
          <p:nvGrpSpPr>
            <p:cNvPr id="22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27" name="Fluxograma: disco magnético 2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8" name="Rectângulo 2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9" name="Rectângulo 2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0" name="Rectângulo 2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23" name="Lágrima 22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4" name="Lágrima 23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5" name="Oval 24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" name="Oval 2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31" name="Grupo 16"/>
          <p:cNvGrpSpPr/>
          <p:nvPr/>
        </p:nvGrpSpPr>
        <p:grpSpPr>
          <a:xfrm rot="2374807">
            <a:off x="340624" y="876980"/>
            <a:ext cx="613880" cy="726612"/>
            <a:chOff x="2075629" y="689663"/>
            <a:chExt cx="873349" cy="966546"/>
          </a:xfrm>
        </p:grpSpPr>
        <p:grpSp>
          <p:nvGrpSpPr>
            <p:cNvPr id="32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37" name="Fluxograma: disco magnético 3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8" name="Rectângulo 3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9" name="Rectângulo 3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0" name="Rectângulo 3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33" name="Lágrima 32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4" name="Lágrima 33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5" name="Oval 34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6" name="Oval 3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41" name="Grupo 16"/>
          <p:cNvGrpSpPr/>
          <p:nvPr/>
        </p:nvGrpSpPr>
        <p:grpSpPr>
          <a:xfrm rot="2374807">
            <a:off x="1636768" y="112275"/>
            <a:ext cx="613880" cy="726612"/>
            <a:chOff x="2075629" y="689663"/>
            <a:chExt cx="873349" cy="966546"/>
          </a:xfrm>
        </p:grpSpPr>
        <p:grpSp>
          <p:nvGrpSpPr>
            <p:cNvPr id="42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47" name="Fluxograma: disco magnético 4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8" name="Rectângulo 4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9" name="Rectângulo 4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50" name="Rectângulo 4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43" name="Lágrima 42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4" name="Lágrima 43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5" name="Oval 44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6" name="Oval 4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51" name="Grupo 16"/>
          <p:cNvGrpSpPr/>
          <p:nvPr/>
        </p:nvGrpSpPr>
        <p:grpSpPr>
          <a:xfrm rot="2374807">
            <a:off x="484640" y="1597058"/>
            <a:ext cx="613880" cy="726612"/>
            <a:chOff x="2075629" y="689663"/>
            <a:chExt cx="873349" cy="966546"/>
          </a:xfrm>
        </p:grpSpPr>
        <p:grpSp>
          <p:nvGrpSpPr>
            <p:cNvPr id="52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57" name="Fluxograma: disco magnético 5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58" name="Rectângulo 5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59" name="Rectângulo 5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60" name="Rectângulo 5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53" name="Lágrima 52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4" name="Lágrima 53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5" name="Oval 54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6" name="Oval 5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61" name="Grupo 16"/>
          <p:cNvGrpSpPr/>
          <p:nvPr/>
        </p:nvGrpSpPr>
        <p:grpSpPr>
          <a:xfrm rot="2374807">
            <a:off x="988696" y="660955"/>
            <a:ext cx="613880" cy="726612"/>
            <a:chOff x="2075629" y="689663"/>
            <a:chExt cx="873349" cy="966546"/>
          </a:xfrm>
        </p:grpSpPr>
        <p:grpSp>
          <p:nvGrpSpPr>
            <p:cNvPr id="62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67" name="Fluxograma: disco magnético 6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68" name="Rectângulo 6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69" name="Rectângulo 6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70" name="Rectângulo 6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63" name="Lágrima 62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4" name="Lágrima 63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5" name="Oval 64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6" name="Oval 6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73" name="Imagem 72" descr="MarcaAmarante_nc_cmyk_vert_verd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/>
          <a:srcRect l="4134" t="31100" r="21448" b="13251"/>
          <a:stretch>
            <a:fillRect/>
          </a:stretch>
        </p:blipFill>
        <p:spPr bwMode="auto">
          <a:xfrm>
            <a:off x="251520" y="4437112"/>
            <a:ext cx="5364088" cy="2256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/>
          <a:srcRect l="3932" t="31100" r="21060" b="15351"/>
          <a:stretch>
            <a:fillRect/>
          </a:stretch>
        </p:blipFill>
        <p:spPr bwMode="auto">
          <a:xfrm>
            <a:off x="2195736" y="1484784"/>
            <a:ext cx="6696744" cy="2689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" name="CaixaDeTexto 70"/>
          <p:cNvSpPr txBox="1"/>
          <p:nvPr/>
        </p:nvSpPr>
        <p:spPr>
          <a:xfrm>
            <a:off x="6372200" y="4941168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smtClean="0">
                <a:latin typeface="+mj-lt"/>
              </a:rPr>
              <a:t>Apiário</a:t>
            </a:r>
            <a:endParaRPr lang="pt-PT" sz="3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sp>
        <p:nvSpPr>
          <p:cNvPr id="9" name="CustomShape 1"/>
          <p:cNvSpPr/>
          <p:nvPr/>
        </p:nvSpPr>
        <p:spPr>
          <a:xfrm>
            <a:off x="467544" y="2852936"/>
            <a:ext cx="3024336" cy="5936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2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Adoram</a:t>
            </a:r>
            <a:r>
              <a:rPr lang="en-US" sz="2400" b="1" strike="noStrike" spc="-1" dirty="0" smtClean="0">
                <a:solidFill>
                  <a:srgbClr val="000000"/>
                </a:solidFill>
                <a:latin typeface="+mj-lt"/>
                <a:ea typeface="Calibri"/>
              </a:rPr>
              <a:t> </a:t>
            </a:r>
            <a:r>
              <a:rPr lang="en-US" sz="2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dançar</a:t>
            </a:r>
            <a:r>
              <a:rPr lang="en-US" sz="2400" b="1" strike="noStrike" spc="-1" dirty="0" smtClean="0">
                <a:solidFill>
                  <a:srgbClr val="000000"/>
                </a:solidFill>
                <a:latin typeface="+mj-lt"/>
                <a:ea typeface="Calibri"/>
              </a:rPr>
              <a:t>!</a:t>
            </a: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endParaRPr lang="en-US" b="1" strike="noStrike" spc="-1" dirty="0" smtClean="0">
              <a:solidFill>
                <a:srgbClr val="000000"/>
              </a:solidFill>
              <a:latin typeface="+mj-lt"/>
              <a:ea typeface="Calibri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endParaRPr lang="en-US" b="1" spc="-1" dirty="0" smtClean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2" name="Grupo 16"/>
          <p:cNvGrpSpPr/>
          <p:nvPr/>
        </p:nvGrpSpPr>
        <p:grpSpPr>
          <a:xfrm rot="2374807">
            <a:off x="1132712" y="1309028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7" name="Fluxograma: disco magnético 1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" name="Rectângulo 1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9" name="Rectângulo 1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1" name="Lágrima 10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Lágrima 11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" name="Oval 14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Oval 1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5" name="Grupo 16"/>
          <p:cNvGrpSpPr/>
          <p:nvPr/>
        </p:nvGrpSpPr>
        <p:grpSpPr>
          <a:xfrm rot="2374807">
            <a:off x="1996808" y="1381035"/>
            <a:ext cx="613880" cy="726612"/>
            <a:chOff x="2075629" y="689663"/>
            <a:chExt cx="873349" cy="966546"/>
          </a:xfrm>
        </p:grpSpPr>
        <p:grpSp>
          <p:nvGrpSpPr>
            <p:cNvPr id="7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27" name="Fluxograma: disco magnético 2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8" name="Rectângulo 2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9" name="Rectângulo 2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0" name="Rectângulo 2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23" name="Lágrima 22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4" name="Lágrima 23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5" name="Oval 24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" name="Oval 2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8" name="Grupo 16"/>
          <p:cNvGrpSpPr/>
          <p:nvPr/>
        </p:nvGrpSpPr>
        <p:grpSpPr>
          <a:xfrm rot="2374807">
            <a:off x="1708776" y="732963"/>
            <a:ext cx="613880" cy="726612"/>
            <a:chOff x="2075629" y="689663"/>
            <a:chExt cx="873349" cy="966546"/>
          </a:xfrm>
        </p:grpSpPr>
        <p:grpSp>
          <p:nvGrpSpPr>
            <p:cNvPr id="10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37" name="Fluxograma: disco magnético 3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8" name="Rectângulo 3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9" name="Rectângulo 3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0" name="Rectângulo 3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33" name="Lágrima 32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4" name="Lágrima 33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5" name="Oval 34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6" name="Oval 3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1" name="Grupo 16"/>
          <p:cNvGrpSpPr/>
          <p:nvPr/>
        </p:nvGrpSpPr>
        <p:grpSpPr>
          <a:xfrm rot="2374807">
            <a:off x="2500864" y="732964"/>
            <a:ext cx="613880" cy="726612"/>
            <a:chOff x="2075629" y="689663"/>
            <a:chExt cx="873349" cy="966546"/>
          </a:xfrm>
        </p:grpSpPr>
        <p:grpSp>
          <p:nvGrpSpPr>
            <p:cNvPr id="22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47" name="Fluxograma: disco magnético 4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8" name="Rectângulo 4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49" name="Rectângulo 4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50" name="Rectângulo 4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43" name="Lágrima 42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4" name="Lágrima 43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5" name="Oval 44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6" name="Oval 4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31" name="Grupo 16"/>
          <p:cNvGrpSpPr/>
          <p:nvPr/>
        </p:nvGrpSpPr>
        <p:grpSpPr>
          <a:xfrm rot="2374807">
            <a:off x="484640" y="1597058"/>
            <a:ext cx="613880" cy="726612"/>
            <a:chOff x="2075629" y="689663"/>
            <a:chExt cx="873349" cy="966546"/>
          </a:xfrm>
        </p:grpSpPr>
        <p:grpSp>
          <p:nvGrpSpPr>
            <p:cNvPr id="32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57" name="Fluxograma: disco magnético 5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58" name="Rectângulo 5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59" name="Rectângulo 5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60" name="Rectângulo 5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53" name="Lágrima 52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4" name="Lágrima 53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5" name="Oval 54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6" name="Oval 5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41" name="Grupo 16"/>
          <p:cNvGrpSpPr/>
          <p:nvPr/>
        </p:nvGrpSpPr>
        <p:grpSpPr>
          <a:xfrm rot="2374807">
            <a:off x="988696" y="660955"/>
            <a:ext cx="613880" cy="726612"/>
            <a:chOff x="2075629" y="689663"/>
            <a:chExt cx="873349" cy="966546"/>
          </a:xfrm>
        </p:grpSpPr>
        <p:grpSp>
          <p:nvGrpSpPr>
            <p:cNvPr id="42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67" name="Fluxograma: disco magnético 6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68" name="Rectângulo 6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69" name="Rectângulo 6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70" name="Rectângulo 6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63" name="Lágrima 62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4" name="Lágrima 63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5" name="Oval 64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6" name="Oval 6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72" name="Imagem 71" descr="Abelha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3501008"/>
            <a:ext cx="3048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" name="Imagem 72" descr="Waggle-diagram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1124744"/>
            <a:ext cx="2294714" cy="2288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" name="Imagem 74" descr="MarcaAmarante_nc_cmyk_vert_verd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print"/>
          <a:srcRect l="5607" t="18500" r="26472" b="42650"/>
          <a:stretch>
            <a:fillRect/>
          </a:stretch>
        </p:blipFill>
        <p:spPr bwMode="auto">
          <a:xfrm>
            <a:off x="4211960" y="3645024"/>
            <a:ext cx="4699982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pic>
        <p:nvPicPr>
          <p:cNvPr id="13" name="Marcador de Posição de Conteúdo 3" descr="6.2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21126" t="19544" r="21125" b="19650"/>
          <a:stretch>
            <a:fillRect/>
          </a:stretch>
        </p:blipFill>
        <p:spPr>
          <a:xfrm>
            <a:off x="8168140" y="6296252"/>
            <a:ext cx="936104" cy="482236"/>
          </a:xfrm>
        </p:spPr>
      </p:pic>
      <p:grpSp>
        <p:nvGrpSpPr>
          <p:cNvPr id="2" name="Grupo 16"/>
          <p:cNvGrpSpPr/>
          <p:nvPr/>
        </p:nvGrpSpPr>
        <p:grpSpPr>
          <a:xfrm rot="2374807">
            <a:off x="161112" y="1741075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20" name="Fluxograma: disco magnético 19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ctângulo 20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Rectângulo 21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3" name="Rectângulo 22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6" name="Lágrima 15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Lágrima 16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Oval 18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 l="10006" r="28848"/>
          <a:stretch>
            <a:fillRect/>
          </a:stretch>
        </p:blipFill>
        <p:spPr bwMode="auto">
          <a:xfrm>
            <a:off x="4788024" y="3356992"/>
            <a:ext cx="3960440" cy="216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CustomShape 1"/>
          <p:cNvSpPr/>
          <p:nvPr/>
        </p:nvSpPr>
        <p:spPr>
          <a:xfrm>
            <a:off x="5004048" y="2420888"/>
            <a:ext cx="3528392" cy="5936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2400" b="1" strike="noStrike" spc="-1" dirty="0" smtClean="0">
                <a:solidFill>
                  <a:srgbClr val="000000"/>
                </a:solidFill>
                <a:latin typeface="+mj-lt"/>
                <a:ea typeface="Calibri"/>
              </a:rPr>
              <a:t>As </a:t>
            </a:r>
            <a:r>
              <a:rPr lang="en-US" sz="2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abelhas</a:t>
            </a:r>
            <a:r>
              <a:rPr lang="en-US" sz="2400" b="1" strike="noStrike" spc="-1" dirty="0" smtClean="0">
                <a:solidFill>
                  <a:srgbClr val="000000"/>
                </a:solidFill>
                <a:latin typeface="+mj-lt"/>
                <a:ea typeface="Calibri"/>
              </a:rPr>
              <a:t> </a:t>
            </a:r>
            <a:r>
              <a:rPr lang="en-US" sz="2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não</a:t>
            </a:r>
            <a:r>
              <a:rPr lang="en-US" sz="2400" b="1" strike="noStrike" spc="-1" dirty="0" smtClean="0">
                <a:solidFill>
                  <a:srgbClr val="000000"/>
                </a:solidFill>
                <a:latin typeface="+mj-lt"/>
                <a:ea typeface="Calibri"/>
              </a:rPr>
              <a:t> </a:t>
            </a:r>
            <a:r>
              <a:rPr lang="en-US" sz="2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são</a:t>
            </a:r>
            <a:r>
              <a:rPr lang="en-US" sz="2400" b="1" strike="noStrike" spc="-1" dirty="0" smtClean="0">
                <a:solidFill>
                  <a:srgbClr val="000000"/>
                </a:solidFill>
                <a:latin typeface="+mj-lt"/>
                <a:ea typeface="Calibri"/>
              </a:rPr>
              <a:t> do </a:t>
            </a:r>
            <a:r>
              <a:rPr lang="en-US" sz="2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Benfica</a:t>
            </a:r>
            <a:r>
              <a:rPr lang="en-US" sz="2400" b="1" strike="noStrike" spc="-1" dirty="0" smtClean="0">
                <a:solidFill>
                  <a:srgbClr val="000000"/>
                </a:solidFill>
                <a:latin typeface="+mj-lt"/>
                <a:ea typeface="Calibri"/>
              </a:rPr>
              <a:t>. </a:t>
            </a:r>
            <a:endParaRPr lang="en-US" b="0" strike="noStrike" spc="-1" dirty="0">
              <a:latin typeface="+mj-lt"/>
            </a:endParaRPr>
          </a:p>
        </p:txBody>
      </p:sp>
      <p:pic>
        <p:nvPicPr>
          <p:cNvPr id="25" name="Imagem 24" descr="10385760-16065110-54-0-1507060905-1507060907-650-1-1507060907-650-ba1844b23c-15071665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600" y="2881072"/>
            <a:ext cx="3478489" cy="2616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4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pic>
        <p:nvPicPr>
          <p:cNvPr id="6" name="Marcador de Posição de Conteúdo 3" descr="6.2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21126" t="19544" r="21125" b="19650"/>
          <a:stretch>
            <a:fillRect/>
          </a:stretch>
        </p:blipFill>
        <p:spPr>
          <a:xfrm>
            <a:off x="8168140" y="6296252"/>
            <a:ext cx="936104" cy="482236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/>
          <a:srcRect t="11537" b="20821"/>
          <a:stretch>
            <a:fillRect/>
          </a:stretch>
        </p:blipFill>
        <p:spPr bwMode="auto">
          <a:xfrm>
            <a:off x="1273076" y="2348880"/>
            <a:ext cx="753166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o 16"/>
          <p:cNvGrpSpPr/>
          <p:nvPr/>
        </p:nvGrpSpPr>
        <p:grpSpPr>
          <a:xfrm rot="2374807">
            <a:off x="8189497" y="1309027"/>
            <a:ext cx="613880" cy="726612"/>
            <a:chOff x="2075629" y="689663"/>
            <a:chExt cx="873349" cy="966546"/>
          </a:xfrm>
        </p:grpSpPr>
        <p:grpSp>
          <p:nvGrpSpPr>
            <p:cNvPr id="8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4" name="Fluxograma: disco magnético 13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5" name="Rectângulo 14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6" name="Rectângulo 15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7" name="Rectângulo 16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9" name="Lágrima 8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Lágrima 10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Oval 11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" name="Oval 12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4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13" name="Grupo 16"/>
          <p:cNvGrpSpPr/>
          <p:nvPr/>
        </p:nvGrpSpPr>
        <p:grpSpPr>
          <a:xfrm rot="2374807">
            <a:off x="1060704" y="1020996"/>
            <a:ext cx="613880" cy="726612"/>
            <a:chOff x="2075629" y="689663"/>
            <a:chExt cx="873349" cy="966546"/>
          </a:xfrm>
        </p:grpSpPr>
        <p:grpSp>
          <p:nvGrpSpPr>
            <p:cNvPr id="14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9" name="Fluxograma: disco magnético 18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ctângulo 20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Rectângulo 21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5" name="Lágrima 14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Lágrima 15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26" name="Imagem 25" descr="MarcaAmarante_nc_cmyk_vert_verd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7308304" y="2564904"/>
            <a:ext cx="15121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b="1" dirty="0" smtClean="0">
                <a:latin typeface="+mj-lt"/>
              </a:rPr>
              <a:t>E ainda…</a:t>
            </a:r>
          </a:p>
          <a:p>
            <a:pPr algn="just">
              <a:lnSpc>
                <a:spcPct val="150000"/>
              </a:lnSpc>
            </a:pPr>
            <a:endParaRPr lang="pt-PT" b="1" dirty="0" smtClean="0">
              <a:latin typeface="+mj-lt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b="1" dirty="0" smtClean="0">
                <a:latin typeface="+mj-lt"/>
              </a:rPr>
              <a:t>Veneno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PT" b="1" dirty="0" smtClean="0">
                <a:latin typeface="+mj-lt"/>
              </a:rPr>
              <a:t>Geleia real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2123728" y="692696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 smtClean="0">
                <a:latin typeface="+mj-lt"/>
              </a:rPr>
              <a:t>Produtos apícolas</a:t>
            </a:r>
            <a:endParaRPr lang="pt-PT" sz="5400" dirty="0">
              <a:latin typeface="+mj-lt"/>
            </a:endParaRPr>
          </a:p>
        </p:txBody>
      </p:sp>
      <p:pic>
        <p:nvPicPr>
          <p:cNvPr id="28" name="Imagem 27" descr="7f2bf5be4b8d0cd3ba2479102dd35f4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8024" y="4869160"/>
            <a:ext cx="2179390" cy="1364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agem 28" descr="propolis-extrato-puro-es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132856"/>
            <a:ext cx="2397562" cy="29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Imagem 30" descr="beneficios-do-polen-de-abelha-destaqu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99792" y="1772816"/>
            <a:ext cx="398196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gem 31" descr="shutterstock_14479706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15816" y="4437112"/>
            <a:ext cx="171436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4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340623" y="876979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9" name="Fluxograma: disco magnético 18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ctângulo 20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Rectângulo 21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5" name="Lágrima 14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Lágrima 15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26" name="Imagem 25" descr="MarcaAmarante_nc_cmyk_vert_verd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  <p:pic>
        <p:nvPicPr>
          <p:cNvPr id="33" name="Imagem 32" descr="imag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2348880"/>
            <a:ext cx="3764280" cy="2918460"/>
          </a:xfrm>
          <a:prstGeom prst="rect">
            <a:avLst/>
          </a:prstGeom>
        </p:spPr>
      </p:pic>
      <p:pic>
        <p:nvPicPr>
          <p:cNvPr id="34" name="Imagem 33" descr="índice.jf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55976" y="4509120"/>
            <a:ext cx="2095500" cy="1394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CaixaDeTexto 34"/>
          <p:cNvSpPr txBox="1"/>
          <p:nvPr/>
        </p:nvSpPr>
        <p:spPr>
          <a:xfrm>
            <a:off x="3059832" y="4725144"/>
            <a:ext cx="151216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b="1" dirty="0" smtClean="0">
                <a:latin typeface="+mj-lt"/>
              </a:rPr>
              <a:t>China </a:t>
            </a:r>
          </a:p>
          <a:p>
            <a:pPr algn="ctr">
              <a:lnSpc>
                <a:spcPct val="150000"/>
              </a:lnSpc>
            </a:pPr>
            <a:r>
              <a:rPr lang="pt-PT" b="1" dirty="0" smtClean="0">
                <a:latin typeface="+mj-lt"/>
              </a:rPr>
              <a:t>USA</a:t>
            </a:r>
          </a:p>
          <a:p>
            <a:pPr algn="ctr">
              <a:lnSpc>
                <a:spcPct val="150000"/>
              </a:lnSpc>
            </a:pPr>
            <a:r>
              <a:rPr lang="pt-PT" b="1" dirty="0" smtClean="0">
                <a:latin typeface="+mj-lt"/>
              </a:rPr>
              <a:t>Turquia</a:t>
            </a:r>
            <a:endParaRPr lang="pt-PT" b="1" dirty="0">
              <a:latin typeface="+mj-lt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2123728" y="1268760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dirty="0" smtClean="0">
                <a:latin typeface="+mj-lt"/>
              </a:rPr>
              <a:t>Produtos apícolas</a:t>
            </a:r>
            <a:endParaRPr lang="pt-PT" sz="5400" dirty="0">
              <a:latin typeface="+mj-lt"/>
            </a:endParaRPr>
          </a:p>
        </p:txBody>
      </p:sp>
      <p:pic>
        <p:nvPicPr>
          <p:cNvPr id="37" name="Imagem 36" descr="90100968_10156810278002097_4996204166876495872_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6256" y="4509120"/>
            <a:ext cx="1883701" cy="1412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Imagem 37" descr="IMG_20201121_160328.jpg"/>
          <p:cNvPicPr>
            <a:picLocks noChangeAspect="1"/>
          </p:cNvPicPr>
          <p:nvPr/>
        </p:nvPicPr>
        <p:blipFill>
          <a:blip r:embed="rId10" cstate="print"/>
          <a:srcRect l="1963" t="23750" r="2751" b="11151"/>
          <a:stretch>
            <a:fillRect/>
          </a:stretch>
        </p:blipFill>
        <p:spPr>
          <a:xfrm>
            <a:off x="4499992" y="2348880"/>
            <a:ext cx="4032448" cy="2066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Imagem 38" descr="cherrios-216x300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536" y="5013176"/>
            <a:ext cx="817213" cy="1135018"/>
          </a:xfrm>
          <a:prstGeom prst="rect">
            <a:avLst/>
          </a:prstGeom>
        </p:spPr>
      </p:pic>
      <p:pic>
        <p:nvPicPr>
          <p:cNvPr id="40" name="Imagem 39" descr="nestum-cereais-mel-0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33" r="25311"/>
          <a:stretch>
            <a:fillRect/>
          </a:stretch>
        </p:blipFill>
        <p:spPr>
          <a:xfrm>
            <a:off x="755576" y="5373216"/>
            <a:ext cx="1012083" cy="1296144"/>
          </a:xfrm>
          <a:prstGeom prst="rect">
            <a:avLst/>
          </a:prstGeom>
        </p:spPr>
      </p:pic>
      <p:pic>
        <p:nvPicPr>
          <p:cNvPr id="41" name="Imagem 40" descr="649069.png"/>
          <p:cNvPicPr>
            <a:picLocks noChangeAspect="1"/>
          </p:cNvPicPr>
          <p:nvPr/>
        </p:nvPicPr>
        <p:blipFill>
          <a:blip r:embed="rId13" cstate="print"/>
          <a:srcRect l="20120" r="20542"/>
          <a:stretch>
            <a:fillRect/>
          </a:stretch>
        </p:blipFill>
        <p:spPr>
          <a:xfrm>
            <a:off x="1547664" y="5726983"/>
            <a:ext cx="671129" cy="1131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4085040" y="372924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7" name="Fluxograma: disco magnético 1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" name="Rectângulo 1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9" name="Rectângulo 1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0" name="Lágrima 9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Lágrima 10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Oval 11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Oval 1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1" name="CaixaDeTexto 20"/>
          <p:cNvSpPr txBox="1"/>
          <p:nvPr/>
        </p:nvSpPr>
        <p:spPr>
          <a:xfrm>
            <a:off x="1187624" y="1196752"/>
            <a:ext cx="7956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 smtClean="0">
                <a:latin typeface="+mj-lt"/>
              </a:rPr>
              <a:t>Curiosidades das abelhas</a:t>
            </a:r>
            <a:endParaRPr lang="pt-PT" sz="2800" b="1" dirty="0">
              <a:latin typeface="+mj-lt"/>
            </a:endParaRPr>
          </a:p>
        </p:txBody>
      </p:sp>
      <p:sp>
        <p:nvSpPr>
          <p:cNvPr id="22" name="CustomShape 1"/>
          <p:cNvSpPr/>
          <p:nvPr/>
        </p:nvSpPr>
        <p:spPr>
          <a:xfrm>
            <a:off x="1115616" y="1772816"/>
            <a:ext cx="7416824" cy="8097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  <a:spcBef>
                <a:spcPts val="561"/>
              </a:spcBef>
            </a:pPr>
            <a:r>
              <a:rPr lang="pt-PT" sz="2000" b="1" dirty="0" smtClean="0">
                <a:latin typeface="+mj-lt"/>
              </a:rPr>
              <a:t>1.</a:t>
            </a:r>
            <a:r>
              <a:rPr lang="pt-PT" sz="2000" dirty="0" smtClean="0">
                <a:latin typeface="+mj-lt"/>
              </a:rPr>
              <a:t> As abelhas operárias (ou obreiras) são todas fêmeas. Os machos não se sabem alimentar sozinhos e só existem com o propósito de reprodução e, assim que terminam a sua função, são expulsos da colmeia.</a:t>
            </a:r>
          </a:p>
          <a:p>
            <a:pPr algn="just">
              <a:lnSpc>
                <a:spcPct val="150000"/>
              </a:lnSpc>
              <a:spcBef>
                <a:spcPts val="561"/>
              </a:spcBef>
            </a:pPr>
            <a:r>
              <a:rPr lang="pt-PT" sz="2000" b="1" dirty="0" smtClean="0">
                <a:latin typeface="+mj-lt"/>
              </a:rPr>
              <a:t>2.</a:t>
            </a:r>
            <a:r>
              <a:rPr lang="pt-PT" sz="2000" dirty="0" smtClean="0">
                <a:latin typeface="+mj-lt"/>
              </a:rPr>
              <a:t> As abelhas são muito limpinhas – querem que a sua colmeia esteja sempre imaculada (que elas próprias constroem hexágono a hexágono)! Se alguma sujidade entra na colmeia, estes insetos certificam-se que é removida imediatamente. Até quando chega a hora da sua morte, as abelhinhas deslocam-se para outro lugar fora da colmeia para terem a certeza que não a contaminam.</a:t>
            </a:r>
            <a:endParaRPr lang="en-US" sz="2000" b="0" strike="noStrike" spc="-1" dirty="0">
              <a:latin typeface="+mj-lt"/>
            </a:endParaRPr>
          </a:p>
        </p:txBody>
      </p:sp>
      <p:pic>
        <p:nvPicPr>
          <p:cNvPr id="24" name="Imagem 23" descr="MarcaAmarante_nc_cmyk_vert_verd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4085040" y="372924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7" name="Fluxograma: disco magnético 1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" name="Rectângulo 1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9" name="Rectângulo 1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0" name="Lágrima 9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Lágrima 10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Oval 11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Oval 1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2" name="CustomShape 1"/>
          <p:cNvSpPr/>
          <p:nvPr/>
        </p:nvSpPr>
        <p:spPr>
          <a:xfrm>
            <a:off x="1115616" y="2187247"/>
            <a:ext cx="7416824" cy="8097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50000"/>
              </a:lnSpc>
              <a:spcBef>
                <a:spcPts val="561"/>
              </a:spcBef>
            </a:pPr>
            <a:r>
              <a:rPr lang="pt-PT" sz="2000" b="1" dirty="0" smtClean="0">
                <a:latin typeface="+mj-lt"/>
              </a:rPr>
              <a:t>3. </a:t>
            </a:r>
            <a:r>
              <a:rPr lang="pt-PT" sz="2000" dirty="0" smtClean="0">
                <a:latin typeface="+mj-lt"/>
              </a:rPr>
              <a:t>Só existe uma abelha-rainha por colmeia e, enquanto a rainha vive entre 2 a 3 anos, as obreiras vivem apenas 6 ou 8 semanas. A rainha é criada, não nasce já assim – as abelhas operárias alimentam várias larvas com geleia real durante um período de tempo e esta geleia tem tantas vitaminas e nutrientes que permite às larvas tornarem-se rainhas. Como só pode existir uma abelha-rainha por colmeia, as potenciais rainhas lutam até à morte até que só reste uma.</a:t>
            </a:r>
            <a:endParaRPr lang="en-US" sz="2000" b="0" strike="noStrike" spc="-1" dirty="0">
              <a:latin typeface="+mj-lt"/>
            </a:endParaRPr>
          </a:p>
        </p:txBody>
      </p:sp>
      <p:pic>
        <p:nvPicPr>
          <p:cNvPr id="24" name="Imagem 23" descr="MarcaAmarante_nc_cmyk_vert_verd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pic>
        <p:nvPicPr>
          <p:cNvPr id="13" name="Marcador de Posição de Conteúdo 3" descr="6.2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21126" t="19544" r="21125" b="19650"/>
          <a:stretch>
            <a:fillRect/>
          </a:stretch>
        </p:blipFill>
        <p:spPr>
          <a:xfrm>
            <a:off x="8168140" y="6296252"/>
            <a:ext cx="936104" cy="482236"/>
          </a:xfrm>
        </p:spPr>
      </p:pic>
      <p:grpSp>
        <p:nvGrpSpPr>
          <p:cNvPr id="2" name="Grupo 16"/>
          <p:cNvGrpSpPr/>
          <p:nvPr/>
        </p:nvGrpSpPr>
        <p:grpSpPr>
          <a:xfrm rot="2374807">
            <a:off x="4085040" y="372924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7" name="Fluxograma: disco magnético 1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" name="Rectângulo 1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9" name="Rectângulo 1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0" name="Lágrima 9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Lágrima 10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Oval 11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Oval 1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2" name="CustomShape 1"/>
          <p:cNvSpPr/>
          <p:nvPr/>
        </p:nvSpPr>
        <p:spPr>
          <a:xfrm>
            <a:off x="1115616" y="2187247"/>
            <a:ext cx="7416824" cy="8097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pt-PT" sz="2000" b="1" dirty="0" smtClean="0">
                <a:latin typeface="+mj-lt"/>
              </a:rPr>
              <a:t>4. </a:t>
            </a:r>
            <a:r>
              <a:rPr lang="pt-PT" sz="2000" dirty="0" smtClean="0">
                <a:latin typeface="+mj-lt"/>
              </a:rPr>
              <a:t> As abelhas são os únicos insetos a produzirem mel e até já estão habituadas a produzir em grandes quantidades para que os apicultores fiquem com uma porção e o restante lhes sirva de alimento.</a:t>
            </a:r>
          </a:p>
          <a:p>
            <a:pPr>
              <a:lnSpc>
                <a:spcPct val="150000"/>
              </a:lnSpc>
            </a:pPr>
            <a:r>
              <a:rPr lang="pt-PT" sz="2000" b="1" dirty="0" smtClean="0">
                <a:latin typeface="+mj-lt"/>
              </a:rPr>
              <a:t>5. </a:t>
            </a:r>
            <a:r>
              <a:rPr lang="pt-PT" sz="2000" dirty="0" smtClean="0">
                <a:latin typeface="+mj-lt"/>
              </a:rPr>
              <a:t>São também o único </a:t>
            </a:r>
            <a:r>
              <a:rPr lang="pt-PT" sz="2000" dirty="0" err="1" smtClean="0">
                <a:latin typeface="+mj-lt"/>
              </a:rPr>
              <a:t>insecto</a:t>
            </a:r>
            <a:r>
              <a:rPr lang="pt-PT" sz="2000" dirty="0" smtClean="0">
                <a:latin typeface="+mj-lt"/>
              </a:rPr>
              <a:t> a produzir uma substância que os humanos consomem – o mel é também o único alimento que nunca se estraga por ter demasiado açúcar (até no túmulo de </a:t>
            </a:r>
            <a:r>
              <a:rPr lang="pt-PT" sz="2000" dirty="0" err="1" smtClean="0">
                <a:latin typeface="+mj-lt"/>
              </a:rPr>
              <a:t>Tutankamon</a:t>
            </a:r>
            <a:r>
              <a:rPr lang="pt-PT" sz="2000" dirty="0" smtClean="0">
                <a:latin typeface="+mj-lt"/>
              </a:rPr>
              <a:t> se encontrou mel comestível)!</a:t>
            </a:r>
          </a:p>
          <a:p>
            <a:pPr algn="just">
              <a:lnSpc>
                <a:spcPct val="150000"/>
              </a:lnSpc>
              <a:spcBef>
                <a:spcPts val="561"/>
              </a:spcBef>
            </a:pPr>
            <a:endParaRPr lang="en-US" sz="2000" b="0" strike="noStrike" spc="-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pic>
        <p:nvPicPr>
          <p:cNvPr id="13" name="Marcador de Posição de Conteúdo 3" descr="6.2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21126" t="19544" r="21125" b="19650"/>
          <a:stretch>
            <a:fillRect/>
          </a:stretch>
        </p:blipFill>
        <p:spPr>
          <a:xfrm>
            <a:off x="8168140" y="6296252"/>
            <a:ext cx="936104" cy="482236"/>
          </a:xfrm>
        </p:spPr>
      </p:pic>
      <p:grpSp>
        <p:nvGrpSpPr>
          <p:cNvPr id="2" name="Grupo 16"/>
          <p:cNvGrpSpPr/>
          <p:nvPr/>
        </p:nvGrpSpPr>
        <p:grpSpPr>
          <a:xfrm rot="2374807">
            <a:off x="4085040" y="372924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7" name="Fluxograma: disco magnético 1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" name="Rectângulo 1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9" name="Rectângulo 1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0" name="Lágrima 9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Lágrima 10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Oval 11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Oval 1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2" name="CustomShape 1"/>
          <p:cNvSpPr/>
          <p:nvPr/>
        </p:nvSpPr>
        <p:spPr>
          <a:xfrm>
            <a:off x="1115616" y="1971223"/>
            <a:ext cx="7416824" cy="8097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pt-PT" sz="2000" b="1" dirty="0" smtClean="0">
                <a:latin typeface="+mj-lt"/>
              </a:rPr>
              <a:t>6. </a:t>
            </a:r>
            <a:r>
              <a:rPr lang="pt-PT" sz="2000" dirty="0" smtClean="0">
                <a:latin typeface="+mj-lt"/>
              </a:rPr>
              <a:t> Cada colónia de abelhas tem um odor distinto que permite às abelhas identificar os membros da sua colónia e assim, as abelhas que têm um odor diferente, são consideradas inimigas.</a:t>
            </a:r>
          </a:p>
          <a:p>
            <a:pPr>
              <a:lnSpc>
                <a:spcPct val="150000"/>
              </a:lnSpc>
            </a:pPr>
            <a:r>
              <a:rPr lang="pt-PT" sz="2000" b="1" dirty="0" smtClean="0">
                <a:latin typeface="+mj-lt"/>
              </a:rPr>
              <a:t>7. </a:t>
            </a:r>
            <a:r>
              <a:rPr lang="pt-PT" sz="2000" dirty="0" smtClean="0">
                <a:latin typeface="+mj-lt"/>
              </a:rPr>
              <a:t>A abelha-rainha produz cerca de 2.000 ovos por dia! E até consegue selecionar o género das suas larvas (escolhendo maioritariamente as fêmeas).</a:t>
            </a:r>
          </a:p>
          <a:p>
            <a:pPr>
              <a:lnSpc>
                <a:spcPct val="150000"/>
              </a:lnSpc>
            </a:pPr>
            <a:r>
              <a:rPr lang="pt-PT" sz="2000" b="1" dirty="0" smtClean="0">
                <a:latin typeface="+mj-lt"/>
              </a:rPr>
              <a:t>8. </a:t>
            </a:r>
            <a:r>
              <a:rPr lang="pt-PT" sz="2000" dirty="0" smtClean="0">
                <a:latin typeface="+mj-lt"/>
              </a:rPr>
              <a:t>As abelhas são responsáveis por 80% de toda a polinização portanto, da próxima vez que estiveres a comer uma fruta ou vegetal, agradece às abelhas.</a:t>
            </a:r>
          </a:p>
          <a:p>
            <a:pPr algn="just">
              <a:lnSpc>
                <a:spcPct val="150000"/>
              </a:lnSpc>
              <a:spcBef>
                <a:spcPts val="561"/>
              </a:spcBef>
            </a:pPr>
            <a:endParaRPr lang="en-US" sz="2000" b="0" strike="noStrike" spc="-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sp>
        <p:nvSpPr>
          <p:cNvPr id="12" name="CustomShape 1"/>
          <p:cNvSpPr/>
          <p:nvPr/>
        </p:nvSpPr>
        <p:spPr>
          <a:xfrm>
            <a:off x="0" y="1412776"/>
            <a:ext cx="9144000" cy="105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4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Desafio</a:t>
            </a:r>
            <a:endParaRPr lang="en-US" sz="4400" b="0" strike="noStrike" spc="-1" dirty="0">
              <a:latin typeface="+mj-lt"/>
            </a:endParaRPr>
          </a:p>
          <a:p>
            <a:pPr>
              <a:lnSpc>
                <a:spcPct val="80000"/>
              </a:lnSpc>
              <a:spcBef>
                <a:spcPts val="1040"/>
              </a:spcBef>
            </a:pPr>
            <a:endParaRPr lang="en-US" sz="4000" b="0" strike="noStrike" spc="-1" dirty="0">
              <a:latin typeface="+mj-lt"/>
            </a:endParaRPr>
          </a:p>
        </p:txBody>
      </p:sp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7181383" y="876979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9" name="Fluxograma: disco magnético 18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ctângulo 20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Rectângulo 21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1" name="Lágrima 10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Lágrima 15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7" name="CaixaDeTexto 26"/>
          <p:cNvSpPr txBox="1"/>
          <p:nvPr/>
        </p:nvSpPr>
        <p:spPr>
          <a:xfrm>
            <a:off x="1187624" y="2852936"/>
            <a:ext cx="7488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buFont typeface="Arial" pitchFamily="34" charset="0"/>
              <a:buChar char="•"/>
            </a:pPr>
            <a:r>
              <a:rPr lang="pt-PT" sz="3200" b="1" dirty="0" smtClean="0">
                <a:latin typeface="+mj-lt"/>
              </a:rPr>
              <a:t>Três coisas </a:t>
            </a:r>
            <a:r>
              <a:rPr lang="pt-PT" sz="3200" dirty="0" smtClean="0">
                <a:latin typeface="+mj-lt"/>
              </a:rPr>
              <a:t>que sabem sobre as abelhas e polinizadores!</a:t>
            </a:r>
            <a:endParaRPr lang="pt-PT" sz="4000" dirty="0" smtClean="0">
              <a:latin typeface="+mj-lt"/>
            </a:endParaRPr>
          </a:p>
          <a:p>
            <a:pPr algn="ctr">
              <a:buFont typeface="Arial" pitchFamily="34" charset="0"/>
              <a:buChar char="•"/>
            </a:pPr>
            <a:endParaRPr lang="pt-PT" sz="3200" dirty="0">
              <a:latin typeface="+mj-lt"/>
            </a:endParaRPr>
          </a:p>
        </p:txBody>
      </p:sp>
      <p:pic>
        <p:nvPicPr>
          <p:cNvPr id="24" name="Imagem 23" descr="MarcaAmarante_nc_cmyk_vert_verd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pic>
        <p:nvPicPr>
          <p:cNvPr id="13" name="Marcador de Posição de Conteúdo 3" descr="6.2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21126" t="19544" r="21125" b="19650"/>
          <a:stretch>
            <a:fillRect/>
          </a:stretch>
        </p:blipFill>
        <p:spPr>
          <a:xfrm>
            <a:off x="8168140" y="6296252"/>
            <a:ext cx="936104" cy="482236"/>
          </a:xfrm>
        </p:spPr>
      </p:pic>
      <p:grpSp>
        <p:nvGrpSpPr>
          <p:cNvPr id="2" name="Grupo 16"/>
          <p:cNvGrpSpPr/>
          <p:nvPr/>
        </p:nvGrpSpPr>
        <p:grpSpPr>
          <a:xfrm rot="2374807">
            <a:off x="4085040" y="372924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7" name="Fluxograma: disco magnético 16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8" name="Rectângulo 17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19" name="Rectângulo 18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0" name="Lágrima 9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Lágrima 10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Oval 11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Oval 15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2" name="CustomShape 1"/>
          <p:cNvSpPr/>
          <p:nvPr/>
        </p:nvSpPr>
        <p:spPr>
          <a:xfrm>
            <a:off x="1115616" y="2187247"/>
            <a:ext cx="7416824" cy="8097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50000"/>
              </a:lnSpc>
            </a:pPr>
            <a:r>
              <a:rPr lang="pt-PT" sz="2000" b="1" dirty="0" smtClean="0">
                <a:latin typeface="+mj-lt"/>
              </a:rPr>
              <a:t>9. </a:t>
            </a:r>
            <a:r>
              <a:rPr lang="pt-PT" sz="2000" dirty="0" smtClean="0">
                <a:latin typeface="+mj-lt"/>
              </a:rPr>
              <a:t>Uma abelha produz, em média, 1/12 de uma colher de chá de mel durante a sua vida. Para produzir meio litro de mel são precisas 556 abelhas e 2 milhões de flores. Entre 50 a 100 flores são polinizadas durante uma viagem de recolha e 30 ml de mel é o suficiente para dar energia a uma abelha para voar à volta do mundo (no entanto, não se costumam afastar mais de 10 km da sua colmeia)</a:t>
            </a:r>
          </a:p>
          <a:p>
            <a:pPr>
              <a:lnSpc>
                <a:spcPct val="150000"/>
              </a:lnSpc>
            </a:pPr>
            <a:r>
              <a:rPr lang="pt-PT" sz="2000" b="1" dirty="0" smtClean="0">
                <a:latin typeface="+mj-lt"/>
              </a:rPr>
              <a:t>10.</a:t>
            </a:r>
            <a:r>
              <a:rPr lang="pt-PT" sz="2000" dirty="0" smtClean="0">
                <a:latin typeface="+mj-lt"/>
              </a:rPr>
              <a:t> As abelhas produzem mel desde há, pelo menos, 150 milhões de anos!</a:t>
            </a:r>
          </a:p>
          <a:p>
            <a:pPr algn="just">
              <a:lnSpc>
                <a:spcPct val="150000"/>
              </a:lnSpc>
              <a:spcBef>
                <a:spcPts val="561"/>
              </a:spcBef>
            </a:pPr>
            <a:endParaRPr lang="en-US" sz="2000" b="0" strike="noStrike" spc="-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sp>
        <p:nvSpPr>
          <p:cNvPr id="12" name="CustomShape 1"/>
          <p:cNvSpPr/>
          <p:nvPr/>
        </p:nvSpPr>
        <p:spPr>
          <a:xfrm>
            <a:off x="0" y="1412776"/>
            <a:ext cx="9144000" cy="105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4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Desafio</a:t>
            </a:r>
            <a:endParaRPr lang="en-US" sz="4400" b="0" strike="noStrike" spc="-1" dirty="0">
              <a:latin typeface="+mj-lt"/>
            </a:endParaRPr>
          </a:p>
          <a:p>
            <a:pPr>
              <a:lnSpc>
                <a:spcPct val="80000"/>
              </a:lnSpc>
              <a:spcBef>
                <a:spcPts val="1040"/>
              </a:spcBef>
            </a:pPr>
            <a:endParaRPr lang="en-US" sz="4000" b="0" strike="noStrike" spc="-1" dirty="0">
              <a:latin typeface="+mj-lt"/>
            </a:endParaRPr>
          </a:p>
        </p:txBody>
      </p:sp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7181383" y="876979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9" name="Fluxograma: disco magnético 18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ctângulo 20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Rectângulo 21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1" name="Lágrima 10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Lágrima 15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7" name="CaixaDeTexto 26"/>
          <p:cNvSpPr txBox="1"/>
          <p:nvPr/>
        </p:nvSpPr>
        <p:spPr>
          <a:xfrm>
            <a:off x="1187624" y="2564904"/>
            <a:ext cx="7488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  <a:buFont typeface="Arial" pitchFamily="34" charset="0"/>
              <a:buChar char="•"/>
            </a:pPr>
            <a:r>
              <a:rPr lang="pt-PT" sz="3200" dirty="0" smtClean="0">
                <a:latin typeface="+mj-lt"/>
              </a:rPr>
              <a:t>Quantas coisas </a:t>
            </a:r>
            <a:r>
              <a:rPr lang="pt-PT" sz="3200" dirty="0" smtClean="0">
                <a:latin typeface="+mj-lt"/>
              </a:rPr>
              <a:t>sabem </a:t>
            </a:r>
            <a:r>
              <a:rPr lang="pt-PT" sz="3200" b="1" dirty="0" smtClean="0">
                <a:latin typeface="+mj-lt"/>
              </a:rPr>
              <a:t>agora</a:t>
            </a:r>
            <a:r>
              <a:rPr lang="pt-PT" sz="3200" dirty="0" smtClean="0">
                <a:latin typeface="+mj-lt"/>
              </a:rPr>
              <a:t> </a:t>
            </a:r>
            <a:r>
              <a:rPr lang="pt-PT" sz="3200" dirty="0" smtClean="0">
                <a:latin typeface="+mj-lt"/>
              </a:rPr>
              <a:t>sobre as abelhas e os polinizadores?</a:t>
            </a:r>
            <a:endParaRPr lang="pt-PT" sz="4000" dirty="0" smtClean="0">
              <a:latin typeface="+mj-lt"/>
            </a:endParaRPr>
          </a:p>
          <a:p>
            <a:pPr algn="ctr">
              <a:buFont typeface="Arial" pitchFamily="34" charset="0"/>
              <a:buChar char="•"/>
            </a:pPr>
            <a:endParaRPr lang="pt-PT" sz="3200" dirty="0">
              <a:latin typeface="+mj-lt"/>
            </a:endParaRPr>
          </a:p>
        </p:txBody>
      </p:sp>
      <p:pic>
        <p:nvPicPr>
          <p:cNvPr id="24" name="Imagem 23" descr="MarcaAmarante_nc_cmyk_vert_verd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5" name="Picture 5"/>
          <p:cNvPicPr/>
          <p:nvPr/>
        </p:nvPicPr>
        <p:blipFill>
          <a:blip r:embed="rId4" cstate="print"/>
          <a:stretch/>
        </p:blipFill>
        <p:spPr>
          <a:xfrm>
            <a:off x="537840" y="227880"/>
            <a:ext cx="4050720" cy="151056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5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7" name="Picture 13"/>
          <p:cNvPicPr/>
          <p:nvPr/>
        </p:nvPicPr>
        <p:blipFill>
          <a:blip r:embed="rId6" cstate="print"/>
          <a:stretch/>
        </p:blipFill>
        <p:spPr>
          <a:xfrm>
            <a:off x="1581120" y="6184800"/>
            <a:ext cx="5981040" cy="443880"/>
          </a:xfrm>
          <a:prstGeom prst="rect">
            <a:avLst/>
          </a:prstGeom>
          <a:ln>
            <a:noFill/>
          </a:ln>
        </p:spPr>
      </p:pic>
      <p:sp>
        <p:nvSpPr>
          <p:cNvPr id="12" name="CustomShape 1"/>
          <p:cNvSpPr/>
          <p:nvPr/>
        </p:nvSpPr>
        <p:spPr>
          <a:xfrm>
            <a:off x="1117440" y="2823120"/>
            <a:ext cx="7251120" cy="105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pt-PT" sz="2000" dirty="0" smtClean="0">
                <a:latin typeface="+mj-lt"/>
              </a:rPr>
              <a:t> </a:t>
            </a:r>
            <a:r>
              <a:rPr lang="pt-PT" sz="2000" i="1" dirty="0" smtClean="0">
                <a:latin typeface="+mj-lt"/>
              </a:rPr>
              <a:t>“Se as abelhas desaparecerem da face da Terra, a humanidade terá apenas mais quatro anos de existência. Sem abelhas não há polinização, não há reprodução da flora, sem flora não há animais, sem animais, não haverá raça humana.”  </a:t>
            </a: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pt-PT" sz="2000" b="1" i="1" dirty="0" err="1" smtClean="0">
                <a:latin typeface="+mj-lt"/>
              </a:rPr>
              <a:t>Albert</a:t>
            </a:r>
            <a:r>
              <a:rPr lang="pt-PT" sz="2000" b="1" i="1" dirty="0" smtClean="0">
                <a:latin typeface="+mj-lt"/>
              </a:rPr>
              <a:t> Einstein (1879/1955)</a:t>
            </a:r>
            <a:endParaRPr lang="en-US" sz="2000" b="1" spc="-1" dirty="0" smtClean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80000"/>
              </a:lnSpc>
              <a:spcBef>
                <a:spcPts val="1040"/>
              </a:spcBef>
            </a:pPr>
            <a:endParaRPr lang="en-US" sz="4400" b="0" strike="noStrike" spc="-1" dirty="0">
              <a:latin typeface="+mj-lt"/>
            </a:endParaRPr>
          </a:p>
        </p:txBody>
      </p:sp>
      <p:sp>
        <p:nvSpPr>
          <p:cNvPr id="8" name="CustomShape 1"/>
          <p:cNvSpPr/>
          <p:nvPr/>
        </p:nvSpPr>
        <p:spPr>
          <a:xfrm>
            <a:off x="1269840" y="4601408"/>
            <a:ext cx="7251120" cy="105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endParaRPr lang="en-US" sz="5400" b="1" spc="-1" dirty="0" smtClean="0">
              <a:solidFill>
                <a:srgbClr val="000000"/>
              </a:solidFill>
              <a:latin typeface="+mj-lt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2000" b="1" strike="noStrike" spc="-1" dirty="0" smtClean="0">
                <a:solidFill>
                  <a:srgbClr val="000000"/>
                </a:solidFill>
                <a:latin typeface="+mj-lt"/>
              </a:rPr>
              <a:t>Obrigado </a:t>
            </a:r>
            <a:r>
              <a:rPr lang="en-US" sz="2000" b="1" strike="noStrike" spc="-1" dirty="0" err="1" smtClean="0">
                <a:solidFill>
                  <a:srgbClr val="000000"/>
                </a:solidFill>
                <a:latin typeface="+mj-lt"/>
              </a:rPr>
              <a:t>pela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b="1" strike="noStrike" spc="-1" dirty="0" err="1" smtClean="0">
                <a:solidFill>
                  <a:srgbClr val="000000"/>
                </a:solidFill>
                <a:latin typeface="+mj-lt"/>
              </a:rPr>
              <a:t>atenção</a:t>
            </a:r>
            <a:r>
              <a:rPr lang="en-US" sz="2000" b="1" strike="noStrike" spc="-1" dirty="0" smtClean="0">
                <a:solidFill>
                  <a:srgbClr val="000000"/>
                </a:solidFill>
                <a:latin typeface="+mj-lt"/>
              </a:rPr>
              <a:t>!</a:t>
            </a:r>
            <a:endParaRPr lang="en-US" sz="2000" b="0" strike="noStrike" spc="-1" dirty="0">
              <a:latin typeface="+mj-lt"/>
            </a:endParaRPr>
          </a:p>
          <a:p>
            <a:pPr>
              <a:lnSpc>
                <a:spcPct val="80000"/>
              </a:lnSpc>
              <a:spcBef>
                <a:spcPts val="1040"/>
              </a:spcBef>
            </a:pPr>
            <a:endParaRPr lang="en-US" sz="4800" b="0" strike="noStrike" spc="-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161114" y="1669067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9" name="Fluxograma: disco magnético 18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ctângulo 20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Rectângulo 21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1" name="Lágrima 10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Lágrima 15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4" name="CaixaDeTexto 23"/>
          <p:cNvSpPr txBox="1"/>
          <p:nvPr/>
        </p:nvSpPr>
        <p:spPr>
          <a:xfrm>
            <a:off x="4211960" y="1631697"/>
            <a:ext cx="49320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 smtClean="0">
                <a:latin typeface="+mj-lt"/>
              </a:rPr>
              <a:t>Grande ou pequena?</a:t>
            </a:r>
          </a:p>
          <a:p>
            <a:pPr algn="ctr"/>
            <a:endParaRPr lang="pt-PT" sz="2400" b="1" dirty="0" smtClean="0">
              <a:latin typeface="+mj-lt"/>
            </a:endParaRPr>
          </a:p>
          <a:p>
            <a:pPr algn="ctr"/>
            <a:r>
              <a:rPr lang="pt-PT" sz="2400" b="1" dirty="0" smtClean="0">
                <a:latin typeface="+mj-lt"/>
              </a:rPr>
              <a:t>Quantos olhos tem?</a:t>
            </a:r>
          </a:p>
          <a:p>
            <a:pPr algn="ctr"/>
            <a:endParaRPr lang="pt-PT" sz="2400" b="1" dirty="0" smtClean="0">
              <a:latin typeface="+mj-lt"/>
            </a:endParaRPr>
          </a:p>
          <a:p>
            <a:pPr algn="ctr"/>
            <a:r>
              <a:rPr lang="pt-PT" sz="2400" b="1" dirty="0" smtClean="0">
                <a:latin typeface="+mj-lt"/>
              </a:rPr>
              <a:t>Sabe nadar ou voar?</a:t>
            </a:r>
          </a:p>
          <a:p>
            <a:pPr algn="ctr"/>
            <a:endParaRPr lang="pt-PT" sz="2400" b="1" dirty="0" smtClean="0">
              <a:latin typeface="+mj-lt"/>
            </a:endParaRPr>
          </a:p>
          <a:p>
            <a:pPr algn="ctr"/>
            <a:r>
              <a:rPr lang="pt-PT" sz="2400" b="1" dirty="0" smtClean="0">
                <a:latin typeface="+mj-lt"/>
              </a:rPr>
              <a:t>Tem dentes?</a:t>
            </a:r>
          </a:p>
          <a:p>
            <a:pPr algn="ctr"/>
            <a:endParaRPr lang="pt-PT" sz="2400" b="1" dirty="0" smtClean="0">
              <a:latin typeface="+mj-lt"/>
            </a:endParaRPr>
          </a:p>
          <a:p>
            <a:pPr algn="ctr"/>
            <a:r>
              <a:rPr lang="pt-PT" sz="2400" b="1" dirty="0" smtClean="0">
                <a:latin typeface="+mj-lt"/>
              </a:rPr>
              <a:t>Quantos anos pode ter?</a:t>
            </a:r>
          </a:p>
          <a:p>
            <a:pPr algn="ctr"/>
            <a:endParaRPr lang="pt-PT" sz="2400" b="1" dirty="0" smtClean="0">
              <a:latin typeface="+mj-lt"/>
            </a:endParaRPr>
          </a:p>
          <a:p>
            <a:pPr algn="ctr"/>
            <a:r>
              <a:rPr lang="pt-PT" sz="2400" b="1" dirty="0" smtClean="0">
                <a:latin typeface="+mj-lt"/>
              </a:rPr>
              <a:t>É boa ou é má?</a:t>
            </a:r>
          </a:p>
          <a:p>
            <a:pPr algn="ctr"/>
            <a:endParaRPr lang="pt-PT" sz="2400" b="1" dirty="0" smtClean="0">
              <a:latin typeface="+mj-lt"/>
            </a:endParaRPr>
          </a:p>
          <a:p>
            <a:pPr algn="ctr"/>
            <a:r>
              <a:rPr lang="pt-PT" sz="2400" b="1" dirty="0" smtClean="0">
                <a:latin typeface="+mj-lt"/>
              </a:rPr>
              <a:t>O que comem? São vegetarianas?</a:t>
            </a:r>
            <a:endParaRPr lang="pt-PT" sz="2400" b="1" dirty="0">
              <a:latin typeface="+mj-lt"/>
            </a:endParaRPr>
          </a:p>
        </p:txBody>
      </p:sp>
      <p:pic>
        <p:nvPicPr>
          <p:cNvPr id="26" name="Imagem 25" descr="MarcaAmarante_nc_cmyk_vert_verd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  <p:pic>
        <p:nvPicPr>
          <p:cNvPr id="25" name="Imagem 24" descr="diadamae-abelhas-06.png"/>
          <p:cNvPicPr>
            <a:picLocks noChangeAspect="1"/>
          </p:cNvPicPr>
          <p:nvPr/>
        </p:nvPicPr>
        <p:blipFill>
          <a:blip r:embed="rId7" cstate="print"/>
          <a:srcRect l="11151" t="58400" r="56300" b="6951"/>
          <a:stretch>
            <a:fillRect/>
          </a:stretch>
        </p:blipFill>
        <p:spPr>
          <a:xfrm>
            <a:off x="1115616" y="2348880"/>
            <a:ext cx="3240360" cy="3449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sp>
        <p:nvSpPr>
          <p:cNvPr id="12" name="CustomShape 1"/>
          <p:cNvSpPr/>
          <p:nvPr/>
        </p:nvSpPr>
        <p:spPr>
          <a:xfrm>
            <a:off x="0" y="1412776"/>
            <a:ext cx="9144000" cy="105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80000"/>
              </a:lnSpc>
              <a:spcBef>
                <a:spcPts val="1040"/>
              </a:spcBef>
            </a:pPr>
            <a:endParaRPr lang="en-US" sz="4000" b="0" strike="noStrike" spc="-1" dirty="0">
              <a:latin typeface="Arial"/>
            </a:endParaRPr>
          </a:p>
        </p:txBody>
      </p:sp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6101265" y="1309027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9" name="Fluxograma: disco magnético 18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ctângulo 20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Rectângulo 21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1" name="Lágrima 10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Lágrima 15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23" name="Imagem 22" descr="Abelha_malmequ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9672" y="2492896"/>
            <a:ext cx="5905500" cy="326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CaixaDeTexto 24"/>
          <p:cNvSpPr txBox="1"/>
          <p:nvPr/>
        </p:nvSpPr>
        <p:spPr>
          <a:xfrm rot="21000802">
            <a:off x="43223" y="1042950"/>
            <a:ext cx="4862552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PT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Superpoder</a:t>
            </a:r>
            <a:endParaRPr lang="pt-PT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27" name="Imagem 26" descr="MarcaAmarante_nc_cmyk_vert_verde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sp>
        <p:nvSpPr>
          <p:cNvPr id="12" name="CustomShape 1"/>
          <p:cNvSpPr/>
          <p:nvPr/>
        </p:nvSpPr>
        <p:spPr>
          <a:xfrm>
            <a:off x="0" y="1412776"/>
            <a:ext cx="9144000" cy="105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5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Polinização</a:t>
            </a:r>
            <a:endParaRPr lang="en-US" sz="5400" b="1" strike="noStrike" spc="-1" dirty="0">
              <a:latin typeface="+mj-lt"/>
            </a:endParaRPr>
          </a:p>
          <a:p>
            <a:pPr>
              <a:lnSpc>
                <a:spcPct val="80000"/>
              </a:lnSpc>
              <a:spcBef>
                <a:spcPts val="1040"/>
              </a:spcBef>
            </a:pPr>
            <a:endParaRPr lang="en-US" sz="4800" b="1" strike="noStrike" spc="-1" dirty="0">
              <a:latin typeface="+mj-lt"/>
            </a:endParaRPr>
          </a:p>
        </p:txBody>
      </p:sp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4157049" y="876980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9" name="Fluxograma: disco magnético 18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ctângulo 20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Rectângulo 21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1" name="Lágrima 10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Lágrima 15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25" name="Imagem 24" descr="polen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3212976"/>
            <a:ext cx="3449960" cy="2285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m 25" descr="sb-solidago-planta-polinizadora1-795x44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32040" y="2564904"/>
            <a:ext cx="3852212" cy="2165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m 23" descr="MarcaAmarante_nc_cmyk_vert_verd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sp>
        <p:nvSpPr>
          <p:cNvPr id="12" name="CustomShape 1"/>
          <p:cNvSpPr/>
          <p:nvPr/>
        </p:nvSpPr>
        <p:spPr>
          <a:xfrm>
            <a:off x="0" y="1412776"/>
            <a:ext cx="9144000" cy="105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48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Planta</a:t>
            </a:r>
            <a:endParaRPr lang="en-US" sz="4800" b="1" strike="noStrike" spc="-1" dirty="0">
              <a:latin typeface="+mj-lt"/>
            </a:endParaRPr>
          </a:p>
          <a:p>
            <a:pPr>
              <a:lnSpc>
                <a:spcPct val="80000"/>
              </a:lnSpc>
              <a:spcBef>
                <a:spcPts val="1040"/>
              </a:spcBef>
            </a:pPr>
            <a:endParaRPr lang="en-US" sz="4400" b="1" strike="noStrike" spc="-1" dirty="0">
              <a:latin typeface="+mj-lt"/>
            </a:endParaRPr>
          </a:p>
        </p:txBody>
      </p:sp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9" name="Grupo 16"/>
          <p:cNvGrpSpPr/>
          <p:nvPr/>
        </p:nvGrpSpPr>
        <p:grpSpPr>
          <a:xfrm rot="2374807">
            <a:off x="7181383" y="876979"/>
            <a:ext cx="613880" cy="726612"/>
            <a:chOff x="2075629" y="689663"/>
            <a:chExt cx="873349" cy="966546"/>
          </a:xfrm>
        </p:grpSpPr>
        <p:grpSp>
          <p:nvGrpSpPr>
            <p:cNvPr id="10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9" name="Fluxograma: disco magnético 18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ctângulo 20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Rectângulo 21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1" name="Lágrima 10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Lágrima 15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322" t="38450" r="24013" b="24800"/>
          <a:stretch>
            <a:fillRect/>
          </a:stretch>
        </p:blipFill>
        <p:spPr bwMode="auto">
          <a:xfrm>
            <a:off x="0" y="2395302"/>
            <a:ext cx="5436096" cy="333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69" t="36350" r="22241" b="26900"/>
          <a:stretch>
            <a:fillRect/>
          </a:stretch>
        </p:blipFill>
        <p:spPr bwMode="auto">
          <a:xfrm>
            <a:off x="5364088" y="2348880"/>
            <a:ext cx="361068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aixaDeTexto 24"/>
          <p:cNvSpPr txBox="1"/>
          <p:nvPr/>
        </p:nvSpPr>
        <p:spPr>
          <a:xfrm>
            <a:off x="5868144" y="3933056"/>
            <a:ext cx="273630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PT" dirty="0" smtClean="0">
                <a:latin typeface="+mj-lt"/>
              </a:rPr>
              <a:t>Autopolinização</a:t>
            </a:r>
          </a:p>
          <a:p>
            <a:pPr algn="ctr"/>
            <a:r>
              <a:rPr lang="pt-PT" dirty="0" smtClean="0">
                <a:latin typeface="+mj-lt"/>
              </a:rPr>
              <a:t>Polinização cruzada</a:t>
            </a:r>
            <a:endParaRPr lang="pt-PT" dirty="0">
              <a:latin typeface="+mj-lt"/>
            </a:endParaRPr>
          </a:p>
        </p:txBody>
      </p:sp>
      <p:pic>
        <p:nvPicPr>
          <p:cNvPr id="27" name="Imagem 26" descr="MarcaAmarante_nc_cmyk_vert_verde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sp>
        <p:nvSpPr>
          <p:cNvPr id="12" name="CustomShape 1"/>
          <p:cNvSpPr/>
          <p:nvPr/>
        </p:nvSpPr>
        <p:spPr>
          <a:xfrm>
            <a:off x="0" y="1412776"/>
            <a:ext cx="9144000" cy="105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4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Plantas</a:t>
            </a:r>
            <a:r>
              <a:rPr lang="en-US" sz="4400" b="1" strike="noStrike" spc="-1" dirty="0" smtClean="0">
                <a:solidFill>
                  <a:srgbClr val="000000"/>
                </a:solidFill>
                <a:latin typeface="+mj-lt"/>
                <a:ea typeface="Calibri"/>
              </a:rPr>
              <a:t> </a:t>
            </a:r>
            <a:r>
              <a:rPr lang="en-US" sz="4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Melíferas</a:t>
            </a:r>
            <a:endParaRPr lang="en-US" sz="4400" b="0" strike="noStrike" spc="-1" dirty="0">
              <a:latin typeface="+mj-lt"/>
            </a:endParaRPr>
          </a:p>
          <a:p>
            <a:pPr>
              <a:lnSpc>
                <a:spcPct val="80000"/>
              </a:lnSpc>
              <a:spcBef>
                <a:spcPts val="1040"/>
              </a:spcBef>
            </a:pPr>
            <a:endParaRPr lang="en-US" sz="4000" b="0" strike="noStrike" spc="-1" dirty="0">
              <a:latin typeface="+mj-lt"/>
            </a:endParaRPr>
          </a:p>
        </p:txBody>
      </p:sp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7181383" y="876979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9" name="Fluxograma: disco magnético 18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ctângulo 20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Rectângulo 21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1" name="Lágrima 10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Lágrima 15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25" name="Imagem 24" descr="plantas_melifera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2276872"/>
            <a:ext cx="2837545" cy="3668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m 25" descr="lavandula-600x450.jpg"/>
          <p:cNvPicPr>
            <a:picLocks noChangeAspect="1"/>
          </p:cNvPicPr>
          <p:nvPr/>
        </p:nvPicPr>
        <p:blipFill>
          <a:blip r:embed="rId7" cstate="print"/>
          <a:srcRect b="3424"/>
          <a:stretch>
            <a:fillRect/>
          </a:stretch>
        </p:blipFill>
        <p:spPr>
          <a:xfrm>
            <a:off x="323528" y="2348880"/>
            <a:ext cx="2655168" cy="1923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 l="5016" t="22700" r="51278" b="17451"/>
          <a:stretch>
            <a:fillRect/>
          </a:stretch>
        </p:blipFill>
        <p:spPr bwMode="auto">
          <a:xfrm>
            <a:off x="2411760" y="3789040"/>
            <a:ext cx="3456384" cy="26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Imagem 23" descr="MarcaAmarante_nc_cmyk_vert_verde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/>
          <p:nvPr/>
        </p:nvPicPr>
        <p:blipFill>
          <a:blip r:embed="rId3" cstate="print"/>
          <a:stretch/>
        </p:blipFill>
        <p:spPr>
          <a:xfrm>
            <a:off x="0" y="2204864"/>
            <a:ext cx="9143280" cy="4444200"/>
          </a:xfrm>
          <a:prstGeom prst="rect">
            <a:avLst/>
          </a:prstGeom>
          <a:ln>
            <a:noFill/>
          </a:ln>
        </p:spPr>
      </p:pic>
      <p:pic>
        <p:nvPicPr>
          <p:cNvPr id="6" name="Picture 6"/>
          <p:cNvPicPr/>
          <p:nvPr/>
        </p:nvPicPr>
        <p:blipFill>
          <a:blip r:embed="rId4" cstate="print"/>
          <a:stretch/>
        </p:blipFill>
        <p:spPr>
          <a:xfrm>
            <a:off x="7184880" y="287280"/>
            <a:ext cx="1421640" cy="393120"/>
          </a:xfrm>
          <a:prstGeom prst="rect">
            <a:avLst/>
          </a:prstGeom>
          <a:ln>
            <a:noFill/>
          </a:ln>
        </p:spPr>
      </p:pic>
      <p:sp>
        <p:nvSpPr>
          <p:cNvPr id="12" name="CustomShape 1"/>
          <p:cNvSpPr/>
          <p:nvPr/>
        </p:nvSpPr>
        <p:spPr>
          <a:xfrm>
            <a:off x="0" y="548680"/>
            <a:ext cx="9144000" cy="105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5400" b="1" strike="noStrike" spc="-1" dirty="0" err="1" smtClean="0">
                <a:solidFill>
                  <a:srgbClr val="000000"/>
                </a:solidFill>
                <a:latin typeface="+mj-lt"/>
                <a:ea typeface="Calibri"/>
              </a:rPr>
              <a:t>Polinização</a:t>
            </a:r>
            <a:endParaRPr lang="en-US" sz="5400" b="0" strike="noStrike" spc="-1" dirty="0">
              <a:latin typeface="+mj-lt"/>
            </a:endParaRPr>
          </a:p>
          <a:p>
            <a:pPr>
              <a:lnSpc>
                <a:spcPct val="80000"/>
              </a:lnSpc>
              <a:spcBef>
                <a:spcPts val="1040"/>
              </a:spcBef>
            </a:pPr>
            <a:endParaRPr lang="en-US" sz="4800" b="0" strike="noStrike" spc="-1" dirty="0">
              <a:latin typeface="+mj-lt"/>
            </a:endParaRPr>
          </a:p>
        </p:txBody>
      </p:sp>
      <p:pic>
        <p:nvPicPr>
          <p:cNvPr id="14" name="Picture 4"/>
          <p:cNvPicPr/>
          <p:nvPr/>
        </p:nvPicPr>
        <p:blipFill>
          <a:blip r:embed="rId5" cstate="print"/>
          <a:stretch/>
        </p:blipFill>
        <p:spPr>
          <a:xfrm>
            <a:off x="542880" y="231840"/>
            <a:ext cx="430920" cy="507240"/>
          </a:xfrm>
          <a:prstGeom prst="rect">
            <a:avLst/>
          </a:prstGeom>
          <a:ln>
            <a:noFill/>
          </a:ln>
        </p:spPr>
      </p:pic>
      <p:grpSp>
        <p:nvGrpSpPr>
          <p:cNvPr id="2" name="Grupo 16"/>
          <p:cNvGrpSpPr/>
          <p:nvPr/>
        </p:nvGrpSpPr>
        <p:grpSpPr>
          <a:xfrm rot="2374807">
            <a:off x="7109377" y="6019112"/>
            <a:ext cx="613880" cy="726612"/>
            <a:chOff x="2075629" y="689663"/>
            <a:chExt cx="873349" cy="966546"/>
          </a:xfrm>
        </p:grpSpPr>
        <p:grpSp>
          <p:nvGrpSpPr>
            <p:cNvPr id="3" name="Grupo 13"/>
            <p:cNvGrpSpPr/>
            <p:nvPr/>
          </p:nvGrpSpPr>
          <p:grpSpPr>
            <a:xfrm>
              <a:off x="2376289" y="792113"/>
              <a:ext cx="288032" cy="864096"/>
              <a:chOff x="2376289" y="792113"/>
              <a:chExt cx="288032" cy="864096"/>
            </a:xfrm>
          </p:grpSpPr>
          <p:sp>
            <p:nvSpPr>
              <p:cNvPr id="19" name="Fluxograma: disco magnético 18"/>
              <p:cNvSpPr/>
              <p:nvPr/>
            </p:nvSpPr>
            <p:spPr>
              <a:xfrm>
                <a:off x="2376289" y="792113"/>
                <a:ext cx="288032" cy="864096"/>
              </a:xfrm>
              <a:prstGeom prst="flowChartMagneticDisk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0" name="Rectângulo 19"/>
              <p:cNvSpPr/>
              <p:nvPr/>
            </p:nvSpPr>
            <p:spPr>
              <a:xfrm>
                <a:off x="2376289" y="12241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1" name="Rectângulo 20"/>
              <p:cNvSpPr/>
              <p:nvPr/>
            </p:nvSpPr>
            <p:spPr>
              <a:xfrm>
                <a:off x="2376289" y="132661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22" name="Rectângulo 21"/>
              <p:cNvSpPr/>
              <p:nvPr/>
            </p:nvSpPr>
            <p:spPr>
              <a:xfrm>
                <a:off x="2376289" y="1429061"/>
                <a:ext cx="288000" cy="36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11" name="Lágrima 10"/>
            <p:cNvSpPr/>
            <p:nvPr/>
          </p:nvSpPr>
          <p:spPr>
            <a:xfrm>
              <a:off x="2075629" y="1025951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6" name="Lágrima 15"/>
            <p:cNvSpPr/>
            <p:nvPr/>
          </p:nvSpPr>
          <p:spPr>
            <a:xfrm rot="15969839">
              <a:off x="2660946" y="1016135"/>
              <a:ext cx="288032" cy="288032"/>
            </a:xfrm>
            <a:prstGeom prst="teardrop">
              <a:avLst>
                <a:gd name="adj" fmla="val 112369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Oval 16"/>
            <p:cNvSpPr/>
            <p:nvPr/>
          </p:nvSpPr>
          <p:spPr>
            <a:xfrm>
              <a:off x="24119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8" name="Oval 17"/>
            <p:cNvSpPr/>
            <p:nvPr/>
          </p:nvSpPr>
          <p:spPr>
            <a:xfrm>
              <a:off x="2564317" y="689663"/>
              <a:ext cx="72008" cy="7200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24" name="Imagem 23" descr="MarcaAmarante_nc_cmyk_vert_verde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6" t="23189" r="24573" b="25795"/>
          <a:stretch>
            <a:fillRect/>
          </a:stretch>
        </p:blipFill>
        <p:spPr>
          <a:xfrm>
            <a:off x="8450659" y="6381328"/>
            <a:ext cx="693341" cy="476672"/>
          </a:xfrm>
          <a:prstGeom prst="rect">
            <a:avLst/>
          </a:prstGeom>
        </p:spPr>
      </p:pic>
      <p:pic>
        <p:nvPicPr>
          <p:cNvPr id="25" name="Imagem 24" descr="img-polinizadore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52536" y="2852936"/>
            <a:ext cx="7170420" cy="3063240"/>
          </a:xfrm>
          <a:prstGeom prst="rect">
            <a:avLst/>
          </a:prstGeom>
        </p:spPr>
      </p:pic>
      <p:pic>
        <p:nvPicPr>
          <p:cNvPr id="26" name="Imagem 25" descr="unnamed.jpg"/>
          <p:cNvPicPr>
            <a:picLocks noChangeAspect="1"/>
          </p:cNvPicPr>
          <p:nvPr/>
        </p:nvPicPr>
        <p:blipFill>
          <a:blip r:embed="rId8" cstate="print"/>
          <a:srcRect t="18700" b="16706"/>
          <a:stretch>
            <a:fillRect/>
          </a:stretch>
        </p:blipFill>
        <p:spPr>
          <a:xfrm>
            <a:off x="4880517" y="1772816"/>
            <a:ext cx="3879427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2840</TotalTime>
  <Words>1007</Words>
  <Application>Microsoft Office PowerPoint</Application>
  <PresentationFormat>Apresentação no Ecrã (4:3)</PresentationFormat>
  <Paragraphs>126</Paragraphs>
  <Slides>32</Slides>
  <Notes>32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32</vt:i4>
      </vt:variant>
    </vt:vector>
  </HeadingPairs>
  <TitlesOfParts>
    <vt:vector size="33" baseType="lpstr">
      <vt:lpstr>Tema do Office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Diapositivo 20</vt:lpstr>
      <vt:lpstr>Diapositivo 21</vt:lpstr>
      <vt:lpstr>Diapositivo 22</vt:lpstr>
      <vt:lpstr>Diapositivo 23</vt:lpstr>
      <vt:lpstr>Diapositivo 24</vt:lpstr>
      <vt:lpstr>Diapositivo 25</vt:lpstr>
      <vt:lpstr>Diapositivo 26</vt:lpstr>
      <vt:lpstr>Diapositivo 27</vt:lpstr>
      <vt:lpstr>Diapositivo 28</vt:lpstr>
      <vt:lpstr>Diapositivo 29</vt:lpstr>
      <vt:lpstr>Diapositivo 30</vt:lpstr>
      <vt:lpstr>Diapositivo 31</vt:lpstr>
      <vt:lpstr>Diapositivo 32</vt:lpstr>
    </vt:vector>
  </TitlesOfParts>
  <Company>Amarante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BeePathNet</dc:title>
  <dc:creator>ana.lirio</dc:creator>
  <cp:lastModifiedBy>Utilizador</cp:lastModifiedBy>
  <cp:revision>201</cp:revision>
  <dcterms:created xsi:type="dcterms:W3CDTF">2019-03-26T10:18:03Z</dcterms:created>
  <dcterms:modified xsi:type="dcterms:W3CDTF">2021-05-24T13:00:17Z</dcterms:modified>
</cp:coreProperties>
</file>